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Bobby Jones" charset="1" panose="00000000000000000000"/>
      <p:regular r:id="rId18"/>
    </p:embeddedFont>
    <p:embeddedFont>
      <p:font typeface="Poppins Bold" charset="1" panose="00000800000000000000"/>
      <p:regular r:id="rId19"/>
    </p:embeddedFont>
    <p:embeddedFont>
      <p:font typeface="Poppins" charset="1" panose="00000500000000000000"/>
      <p:regular r:id="rId20"/>
    </p:embeddedFont>
    <p:embeddedFont>
      <p:font typeface="Canva Sans" charset="1" panose="020B0503030501040103"/>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jpeg" Type="http://schemas.openxmlformats.org/officeDocument/2006/relationships/image"/><Relationship Id="rId12" Target="../media/image11.jpe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4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4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49.png" Type="http://schemas.openxmlformats.org/officeDocument/2006/relationships/image"/><Relationship Id="rId4" Target="../media/image50.svg" Type="http://schemas.openxmlformats.org/officeDocument/2006/relationships/image"/><Relationship Id="rId5" Target="../media/image42.png" Type="http://schemas.openxmlformats.org/officeDocument/2006/relationships/image"/><Relationship Id="rId6" Target="../media/image43.svg" Type="http://schemas.openxmlformats.org/officeDocument/2006/relationships/image"/><Relationship Id="rId7" Target="../media/image5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2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 Id="rId5" Target="../media/image38.png" Type="http://schemas.openxmlformats.org/officeDocument/2006/relationships/image"/><Relationship Id="rId6" Target="../media/image3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40.png" Type="http://schemas.openxmlformats.org/officeDocument/2006/relationships/image"/><Relationship Id="rId4" Target="../media/image41.svg" Type="http://schemas.openxmlformats.org/officeDocument/2006/relationships/image"/><Relationship Id="rId5" Target="../media/image42.png" Type="http://schemas.openxmlformats.org/officeDocument/2006/relationships/image"/><Relationship Id="rId6" Target="../media/image43.svg" Type="http://schemas.openxmlformats.org/officeDocument/2006/relationships/image"/><Relationship Id="rId7" Target="../media/image4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0D1FF">
                    <a:alpha val="82000"/>
                  </a:srgbClr>
                </a:gs>
                <a:gs pos="50000">
                  <a:srgbClr val="001496">
                    <a:alpha val="82000"/>
                  </a:srgbClr>
                </a:gs>
                <a:gs pos="100000">
                  <a:srgbClr val="000F70">
                    <a:alpha val="82000"/>
                  </a:srgbClr>
                </a:gs>
              </a:gsLst>
              <a:path path="circle">
                <a:fillToRect l="50000" r="50000" t="50000" b="50000"/>
              </a:path>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1703828" y="1350910"/>
            <a:ext cx="7098522" cy="7098522"/>
          </a:xfrm>
          <a:custGeom>
            <a:avLst/>
            <a:gdLst/>
            <a:ahLst/>
            <a:cxnLst/>
            <a:rect r="r" b="b" t="t" l="l"/>
            <a:pathLst>
              <a:path h="7098522" w="7098522">
                <a:moveTo>
                  <a:pt x="0" y="0"/>
                </a:moveTo>
                <a:lnTo>
                  <a:pt x="7098522" y="0"/>
                </a:lnTo>
                <a:lnTo>
                  <a:pt x="7098522" y="7098522"/>
                </a:lnTo>
                <a:lnTo>
                  <a:pt x="0" y="7098522"/>
                </a:lnTo>
                <a:lnTo>
                  <a:pt x="0" y="0"/>
                </a:lnTo>
                <a:close/>
              </a:path>
            </a:pathLst>
          </a:custGeom>
          <a:blipFill>
            <a:blip r:embed="rId3">
              <a:alphaModFix amt="34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7416059" y="276498"/>
            <a:ext cx="530888" cy="617312"/>
          </a:xfrm>
          <a:custGeom>
            <a:avLst/>
            <a:gdLst/>
            <a:ahLst/>
            <a:cxnLst/>
            <a:rect r="r" b="b" t="t" l="l"/>
            <a:pathLst>
              <a:path h="617312" w="530888">
                <a:moveTo>
                  <a:pt x="0" y="0"/>
                </a:moveTo>
                <a:lnTo>
                  <a:pt x="530888" y="0"/>
                </a:lnTo>
                <a:lnTo>
                  <a:pt x="530888" y="617312"/>
                </a:lnTo>
                <a:lnTo>
                  <a:pt x="0" y="6173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15716250" y="7973949"/>
            <a:ext cx="3086100" cy="308610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A404"/>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2934098" y="4172291"/>
            <a:ext cx="5564304" cy="3146361"/>
          </a:xfrm>
          <a:custGeom>
            <a:avLst/>
            <a:gdLst/>
            <a:ahLst/>
            <a:cxnLst/>
            <a:rect r="r" b="b" t="t" l="l"/>
            <a:pathLst>
              <a:path h="3146361" w="5564304">
                <a:moveTo>
                  <a:pt x="0" y="0"/>
                </a:moveTo>
                <a:lnTo>
                  <a:pt x="5564304" y="0"/>
                </a:lnTo>
                <a:lnTo>
                  <a:pt x="5564304" y="3146361"/>
                </a:lnTo>
                <a:lnTo>
                  <a:pt x="0" y="31463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213047" y="389560"/>
            <a:ext cx="3745511" cy="3266341"/>
          </a:xfrm>
          <a:custGeom>
            <a:avLst/>
            <a:gdLst/>
            <a:ahLst/>
            <a:cxnLst/>
            <a:rect r="r" b="b" t="t" l="l"/>
            <a:pathLst>
              <a:path h="3266341" w="3745511">
                <a:moveTo>
                  <a:pt x="0" y="0"/>
                </a:moveTo>
                <a:lnTo>
                  <a:pt x="3745511" y="0"/>
                </a:lnTo>
                <a:lnTo>
                  <a:pt x="3745511" y="3266342"/>
                </a:lnTo>
                <a:lnTo>
                  <a:pt x="0" y="326634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2615207" y="1767966"/>
            <a:ext cx="10762677" cy="5980226"/>
          </a:xfrm>
          <a:prstGeom prst="rect">
            <a:avLst/>
          </a:prstGeom>
        </p:spPr>
        <p:txBody>
          <a:bodyPr anchor="t" rtlCol="false" tIns="0" lIns="0" bIns="0" rIns="0">
            <a:spAutoFit/>
          </a:bodyPr>
          <a:lstStyle/>
          <a:p>
            <a:pPr algn="ctr">
              <a:lnSpc>
                <a:spcPts val="11755"/>
              </a:lnSpc>
            </a:pPr>
            <a:r>
              <a:rPr lang="en-US" sz="8396">
                <a:solidFill>
                  <a:srgbClr val="FDA507"/>
                </a:solidFill>
                <a:latin typeface="Bobby Jones"/>
                <a:ea typeface="Bobby Jones"/>
                <a:cs typeface="Bobby Jones"/>
                <a:sym typeface="Bobby Jones"/>
              </a:rPr>
              <a:t>Meat Price Predictions between Pork and Beef utilizing USDA Data </a:t>
            </a:r>
          </a:p>
          <a:p>
            <a:pPr algn="ctr">
              <a:lnSpc>
                <a:spcPts val="12216"/>
              </a:lnSpc>
            </a:pPr>
          </a:p>
        </p:txBody>
      </p:sp>
      <p:grpSp>
        <p:nvGrpSpPr>
          <p:cNvPr name="Group 14" id="14"/>
          <p:cNvGrpSpPr/>
          <p:nvPr/>
        </p:nvGrpSpPr>
        <p:grpSpPr>
          <a:xfrm rot="0">
            <a:off x="-1231051" y="7184279"/>
            <a:ext cx="7149895" cy="3429846"/>
            <a:chOff x="0" y="0"/>
            <a:chExt cx="1694372" cy="812800"/>
          </a:xfrm>
        </p:grpSpPr>
        <p:sp>
          <p:nvSpPr>
            <p:cNvPr name="Freeform 15" id="15"/>
            <p:cNvSpPr/>
            <p:nvPr/>
          </p:nvSpPr>
          <p:spPr>
            <a:xfrm flipH="false" flipV="false" rot="0">
              <a:off x="0" y="0"/>
              <a:ext cx="1694372" cy="812800"/>
            </a:xfrm>
            <a:custGeom>
              <a:avLst/>
              <a:gdLst/>
              <a:ahLst/>
              <a:cxnLst/>
              <a:rect r="r" b="b" t="t" l="l"/>
              <a:pathLst>
                <a:path h="812800" w="1694372">
                  <a:moveTo>
                    <a:pt x="847186" y="0"/>
                  </a:moveTo>
                  <a:cubicBezTo>
                    <a:pt x="379298" y="0"/>
                    <a:pt x="0" y="181951"/>
                    <a:pt x="0" y="406400"/>
                  </a:cubicBezTo>
                  <a:cubicBezTo>
                    <a:pt x="0" y="630849"/>
                    <a:pt x="379298" y="812800"/>
                    <a:pt x="847186" y="812800"/>
                  </a:cubicBezTo>
                  <a:cubicBezTo>
                    <a:pt x="1315074" y="812800"/>
                    <a:pt x="1694372" y="630849"/>
                    <a:pt x="1694372" y="406400"/>
                  </a:cubicBezTo>
                  <a:cubicBezTo>
                    <a:pt x="1694372" y="181951"/>
                    <a:pt x="1315074" y="0"/>
                    <a:pt x="847186" y="0"/>
                  </a:cubicBezTo>
                  <a:close/>
                </a:path>
              </a:pathLst>
            </a:custGeom>
            <a:blipFill>
              <a:blip r:embed="rId11"/>
              <a:stretch>
                <a:fillRect l="0" t="-19443" r="0" b="-19443"/>
              </a:stretch>
            </a:blipFill>
          </p:spPr>
        </p:sp>
      </p:grpSp>
      <p:grpSp>
        <p:nvGrpSpPr>
          <p:cNvPr name="Group 16" id="16"/>
          <p:cNvGrpSpPr/>
          <p:nvPr/>
        </p:nvGrpSpPr>
        <p:grpSpPr>
          <a:xfrm rot="0">
            <a:off x="14111730" y="-1729375"/>
            <a:ext cx="5246370" cy="524637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stretch>
                <a:fillRect l="-30000" t="0" r="-30000" b="0"/>
              </a:stretch>
            </a:blipFill>
          </p:spPr>
        </p:sp>
      </p:grpSp>
      <p:sp>
        <p:nvSpPr>
          <p:cNvPr name="TextBox 18" id="18"/>
          <p:cNvSpPr txBox="true"/>
          <p:nvPr/>
        </p:nvSpPr>
        <p:spPr>
          <a:xfrm rot="0">
            <a:off x="12571884" y="8329369"/>
            <a:ext cx="5584877" cy="1781662"/>
          </a:xfrm>
          <a:prstGeom prst="rect">
            <a:avLst/>
          </a:prstGeom>
        </p:spPr>
        <p:txBody>
          <a:bodyPr anchor="t" rtlCol="false" tIns="0" lIns="0" bIns="0" rIns="0">
            <a:spAutoFit/>
          </a:bodyPr>
          <a:lstStyle/>
          <a:p>
            <a:pPr algn="l">
              <a:lnSpc>
                <a:spcPts val="4739"/>
              </a:lnSpc>
            </a:pPr>
            <a:r>
              <a:rPr lang="en-US" sz="3385">
                <a:solidFill>
                  <a:srgbClr val="FFFFFF"/>
                </a:solidFill>
                <a:latin typeface="Bobby Jones"/>
                <a:ea typeface="Bobby Jones"/>
                <a:cs typeface="Bobby Jones"/>
                <a:sym typeface="Bobby Jones"/>
              </a:rPr>
              <a:t>Trisha Winquist</a:t>
            </a:r>
          </a:p>
          <a:p>
            <a:pPr algn="l">
              <a:lnSpc>
                <a:spcPts val="4739"/>
              </a:lnSpc>
            </a:pPr>
            <a:r>
              <a:rPr lang="en-US" sz="3385">
                <a:solidFill>
                  <a:srgbClr val="FFFFFF"/>
                </a:solidFill>
                <a:latin typeface="Bobby Jones"/>
                <a:ea typeface="Bobby Jones"/>
                <a:cs typeface="Bobby Jones"/>
                <a:sym typeface="Bobby Jones"/>
              </a:rPr>
              <a:t>1/11/2025 </a:t>
            </a:r>
          </a:p>
          <a:p>
            <a:pPr algn="l">
              <a:lnSpc>
                <a:spcPts val="4739"/>
              </a:lnSpc>
            </a:pPr>
            <a:r>
              <a:rPr lang="en-US" sz="3385">
                <a:solidFill>
                  <a:srgbClr val="FFFFFF"/>
                </a:solidFill>
                <a:latin typeface="Bobby Jones"/>
                <a:ea typeface="Bobby Jones"/>
                <a:cs typeface="Bobby Jones"/>
                <a:sym typeface="Bobby Jones"/>
              </a:rPr>
              <a:t>Bellevue University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497812" y="411388"/>
            <a:ext cx="530888" cy="617312"/>
          </a:xfrm>
          <a:custGeom>
            <a:avLst/>
            <a:gdLst/>
            <a:ahLst/>
            <a:cxnLst/>
            <a:rect r="r" b="b" t="t" l="l"/>
            <a:pathLst>
              <a:path h="617312" w="530888">
                <a:moveTo>
                  <a:pt x="0" y="0"/>
                </a:moveTo>
                <a:lnTo>
                  <a:pt x="530888" y="0"/>
                </a:lnTo>
                <a:lnTo>
                  <a:pt x="530888" y="617312"/>
                </a:lnTo>
                <a:lnTo>
                  <a:pt x="0" y="61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a:off x="579358" y="9282112"/>
            <a:ext cx="15717833" cy="19050"/>
          </a:xfrm>
          <a:prstGeom prst="line">
            <a:avLst/>
          </a:prstGeom>
          <a:ln cap="flat" w="28575">
            <a:solidFill>
              <a:srgbClr val="058003"/>
            </a:solidFill>
            <a:prstDash val="solid"/>
            <a:headEnd type="none" len="sm" w="sm"/>
            <a:tailEnd type="none" len="sm" w="sm"/>
          </a:ln>
        </p:spPr>
      </p:sp>
      <p:grpSp>
        <p:nvGrpSpPr>
          <p:cNvPr name="Group 8" id="8"/>
          <p:cNvGrpSpPr/>
          <p:nvPr/>
        </p:nvGrpSpPr>
        <p:grpSpPr>
          <a:xfrm rot="0">
            <a:off x="436340" y="9124824"/>
            <a:ext cx="286001" cy="28600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8003"/>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2115800" y="4881506"/>
            <a:ext cx="6172200" cy="6172200"/>
          </a:xfrm>
          <a:custGeom>
            <a:avLst/>
            <a:gdLst/>
            <a:ahLst/>
            <a:cxnLst/>
            <a:rect r="r" b="b" t="t" l="l"/>
            <a:pathLst>
              <a:path h="6172200" w="6172200">
                <a:moveTo>
                  <a:pt x="0" y="0"/>
                </a:moveTo>
                <a:lnTo>
                  <a:pt x="6172200" y="0"/>
                </a:lnTo>
                <a:lnTo>
                  <a:pt x="6172200" y="6172200"/>
                </a:lnTo>
                <a:lnTo>
                  <a:pt x="0" y="6172200"/>
                </a:lnTo>
                <a:lnTo>
                  <a:pt x="0" y="0"/>
                </a:lnTo>
                <a:close/>
              </a:path>
            </a:pathLst>
          </a:custGeom>
          <a:blipFill>
            <a:blip r:embed="rId5">
              <a:alphaModFix amt="58000"/>
              <a:extLst>
                <a:ext uri="{96DAC541-7B7A-43D3-8B79-37D633B846F1}">
                  <asvg:svgBlip xmlns:asvg="http://schemas.microsoft.com/office/drawing/2016/SVG/main" r:embed="rId6"/>
                </a:ext>
              </a:extLst>
            </a:blip>
            <a:stretch>
              <a:fillRect l="0" t="0" r="0" b="0"/>
            </a:stretch>
          </a:blipFill>
        </p:spPr>
      </p:sp>
      <p:grpSp>
        <p:nvGrpSpPr>
          <p:cNvPr name="Group 12" id="12"/>
          <p:cNvGrpSpPr>
            <a:grpSpLocks noChangeAspect="true"/>
          </p:cNvGrpSpPr>
          <p:nvPr/>
        </p:nvGrpSpPr>
        <p:grpSpPr>
          <a:xfrm rot="0">
            <a:off x="722342" y="2112390"/>
            <a:ext cx="9230385" cy="5538231"/>
            <a:chOff x="0" y="0"/>
            <a:chExt cx="6350000" cy="3810000"/>
          </a:xfrm>
        </p:grpSpPr>
        <p:sp>
          <p:nvSpPr>
            <p:cNvPr name="Freeform 13" id="13"/>
            <p:cNvSpPr/>
            <p:nvPr/>
          </p:nvSpPr>
          <p:spPr>
            <a:xfrm flipH="false" flipV="false" rot="0">
              <a:off x="0" y="0"/>
              <a:ext cx="6350000" cy="3810000"/>
            </a:xfrm>
            <a:custGeom>
              <a:avLst/>
              <a:gdLst/>
              <a:ahLst/>
              <a:cxnLst/>
              <a:rect r="r" b="b" t="t" l="l"/>
              <a:pathLst>
                <a:path h="3810000" w="635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7"/>
              <a:stretch>
                <a:fillRect l="-955" t="0" r="-955" b="0"/>
              </a:stretch>
            </a:blipFill>
          </p:spPr>
        </p:sp>
        <p:sp>
          <p:nvSpPr>
            <p:cNvPr name="Freeform 14" id="14"/>
            <p:cNvSpPr/>
            <p:nvPr/>
          </p:nvSpPr>
          <p:spPr>
            <a:xfrm flipH="false" flipV="false" rot="0">
              <a:off x="0" y="0"/>
              <a:ext cx="6350000" cy="3810000"/>
            </a:xfrm>
            <a:custGeom>
              <a:avLst/>
              <a:gdLst/>
              <a:ahLst/>
              <a:cxnLst/>
              <a:rect r="r" b="b" t="t" l="l"/>
              <a:pathLst>
                <a:path h="3810000" w="6350000">
                  <a:moveTo>
                    <a:pt x="5715000" y="19050"/>
                  </a:moveTo>
                  <a:cubicBezTo>
                    <a:pt x="6054090" y="19050"/>
                    <a:pt x="6330950" y="295910"/>
                    <a:pt x="6330950" y="635000"/>
                  </a:cubicBezTo>
                  <a:lnTo>
                    <a:pt x="6330950" y="3175000"/>
                  </a:lnTo>
                  <a:cubicBezTo>
                    <a:pt x="6330950" y="3514090"/>
                    <a:pt x="6054090" y="3790950"/>
                    <a:pt x="5715000" y="3790950"/>
                  </a:cubicBezTo>
                  <a:lnTo>
                    <a:pt x="635000" y="3790950"/>
                  </a:lnTo>
                  <a:cubicBezTo>
                    <a:pt x="295910" y="3790950"/>
                    <a:pt x="19050" y="3514090"/>
                    <a:pt x="19050" y="3175000"/>
                  </a:cubicBezTo>
                  <a:lnTo>
                    <a:pt x="19050" y="635000"/>
                  </a:lnTo>
                  <a:cubicBezTo>
                    <a:pt x="19050" y="295910"/>
                    <a:pt x="295910" y="19050"/>
                    <a:pt x="635000" y="19050"/>
                  </a:cubicBezTo>
                  <a:lnTo>
                    <a:pt x="5715000" y="19050"/>
                  </a:lnTo>
                  <a:moveTo>
                    <a:pt x="5715000" y="0"/>
                  </a:moveTo>
                  <a:lnTo>
                    <a:pt x="635000" y="0"/>
                  </a:lnTo>
                  <a:cubicBezTo>
                    <a:pt x="284480" y="0"/>
                    <a:pt x="0" y="284480"/>
                    <a:pt x="0" y="635000"/>
                  </a:cubicBezTo>
                  <a:lnTo>
                    <a:pt x="0" y="3175000"/>
                  </a:lnTo>
                  <a:cubicBezTo>
                    <a:pt x="0" y="3525520"/>
                    <a:pt x="284480" y="3810000"/>
                    <a:pt x="635000" y="3810000"/>
                  </a:cubicBezTo>
                  <a:lnTo>
                    <a:pt x="5715000" y="3810000"/>
                  </a:lnTo>
                  <a:cubicBezTo>
                    <a:pt x="6065520" y="3810000"/>
                    <a:pt x="6350000" y="3525520"/>
                    <a:pt x="6350000" y="3175000"/>
                  </a:cubicBezTo>
                  <a:lnTo>
                    <a:pt x="6350000" y="635000"/>
                  </a:lnTo>
                  <a:cubicBezTo>
                    <a:pt x="6350000" y="284480"/>
                    <a:pt x="6065520" y="0"/>
                    <a:pt x="5715000" y="0"/>
                  </a:cubicBezTo>
                  <a:lnTo>
                    <a:pt x="5715000" y="0"/>
                  </a:lnTo>
                  <a:close/>
                </a:path>
              </a:pathLst>
            </a:custGeom>
            <a:solidFill>
              <a:srgbClr val="0201FF"/>
            </a:solidFill>
          </p:spPr>
        </p:sp>
      </p:grpSp>
      <p:sp>
        <p:nvSpPr>
          <p:cNvPr name="TextBox 15" id="15"/>
          <p:cNvSpPr txBox="true"/>
          <p:nvPr/>
        </p:nvSpPr>
        <p:spPr>
          <a:xfrm rot="0">
            <a:off x="10312606" y="2162931"/>
            <a:ext cx="7603535" cy="5341900"/>
          </a:xfrm>
          <a:prstGeom prst="rect">
            <a:avLst/>
          </a:prstGeom>
        </p:spPr>
        <p:txBody>
          <a:bodyPr anchor="t" rtlCol="false" tIns="0" lIns="0" bIns="0" rIns="0">
            <a:spAutoFit/>
          </a:bodyPr>
          <a:lstStyle/>
          <a:p>
            <a:pPr algn="just">
              <a:lnSpc>
                <a:spcPts val="4212"/>
              </a:lnSpc>
            </a:pPr>
            <a:r>
              <a:rPr lang="en-US" sz="3009">
                <a:solidFill>
                  <a:srgbClr val="FFFFFF"/>
                </a:solidFill>
                <a:latin typeface="Poppins"/>
                <a:ea typeface="Poppins"/>
                <a:cs typeface="Poppins"/>
                <a:sym typeface="Poppins"/>
              </a:rPr>
              <a:t>·Random Forest Regression and ARIMA time-series analysis were used to forecast future values.</a:t>
            </a:r>
          </a:p>
          <a:p>
            <a:pPr algn="just">
              <a:lnSpc>
                <a:spcPts val="4212"/>
              </a:lnSpc>
            </a:pPr>
            <a:r>
              <a:rPr lang="en-US" sz="3009">
                <a:solidFill>
                  <a:srgbClr val="FFFFFF"/>
                </a:solidFill>
                <a:latin typeface="Poppins"/>
                <a:ea typeface="Poppins"/>
                <a:cs typeface="Poppins"/>
                <a:sym typeface="Poppins"/>
              </a:rPr>
              <a:t>·Key metrics analyzed include Gross Farm Value, Net Farm Value, Wholesale Value, and Retail Value.</a:t>
            </a:r>
          </a:p>
          <a:p>
            <a:pPr algn="just">
              <a:lnSpc>
                <a:spcPts val="4212"/>
              </a:lnSpc>
            </a:pPr>
            <a:r>
              <a:rPr lang="en-US" sz="3009">
                <a:solidFill>
                  <a:srgbClr val="FFFFFF"/>
                </a:solidFill>
                <a:latin typeface="Poppins"/>
                <a:ea typeface="Poppins"/>
                <a:cs typeface="Poppins"/>
                <a:sym typeface="Poppins"/>
              </a:rPr>
              <a:t>·The models predict potential price trajectories and highlight influencing factors.</a:t>
            </a:r>
          </a:p>
          <a:p>
            <a:pPr algn="just">
              <a:lnSpc>
                <a:spcPts val="4212"/>
              </a:lnSpc>
              <a:spcBef>
                <a:spcPct val="0"/>
              </a:spcBef>
            </a:pPr>
          </a:p>
        </p:txBody>
      </p:sp>
      <p:sp>
        <p:nvSpPr>
          <p:cNvPr name="TextBox 16" id="16"/>
          <p:cNvSpPr txBox="true"/>
          <p:nvPr/>
        </p:nvSpPr>
        <p:spPr>
          <a:xfrm rot="0">
            <a:off x="2224702" y="497113"/>
            <a:ext cx="15034598" cy="1648837"/>
          </a:xfrm>
          <a:prstGeom prst="rect">
            <a:avLst/>
          </a:prstGeom>
        </p:spPr>
        <p:txBody>
          <a:bodyPr anchor="t" rtlCol="false" tIns="0" lIns="0" bIns="0" rIns="0">
            <a:spAutoFit/>
          </a:bodyPr>
          <a:lstStyle/>
          <a:p>
            <a:pPr algn="just">
              <a:lnSpc>
                <a:spcPts val="6805"/>
              </a:lnSpc>
            </a:pPr>
            <a:r>
              <a:rPr lang="en-US" sz="6543">
                <a:solidFill>
                  <a:srgbClr val="058003"/>
                </a:solidFill>
                <a:latin typeface="Bobby Jones"/>
                <a:ea typeface="Bobby Jones"/>
                <a:cs typeface="Bobby Jones"/>
                <a:sym typeface="Bobby Jones"/>
              </a:rPr>
              <a:t>Predictive Modeling for Future Pricing</a:t>
            </a:r>
          </a:p>
          <a:p>
            <a:pPr algn="just">
              <a:lnSpc>
                <a:spcPts val="5973"/>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436340" y="-261994"/>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497812" y="411388"/>
            <a:ext cx="530888" cy="617312"/>
          </a:xfrm>
          <a:custGeom>
            <a:avLst/>
            <a:gdLst/>
            <a:ahLst/>
            <a:cxnLst/>
            <a:rect r="r" b="b" t="t" l="l"/>
            <a:pathLst>
              <a:path h="617312" w="530888">
                <a:moveTo>
                  <a:pt x="0" y="0"/>
                </a:moveTo>
                <a:lnTo>
                  <a:pt x="530888" y="0"/>
                </a:lnTo>
                <a:lnTo>
                  <a:pt x="530888" y="617312"/>
                </a:lnTo>
                <a:lnTo>
                  <a:pt x="0" y="61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a:off x="579358" y="9282112"/>
            <a:ext cx="15717833" cy="19050"/>
          </a:xfrm>
          <a:prstGeom prst="line">
            <a:avLst/>
          </a:prstGeom>
          <a:ln cap="flat" w="28575">
            <a:solidFill>
              <a:srgbClr val="058003"/>
            </a:solidFill>
            <a:prstDash val="solid"/>
            <a:headEnd type="none" len="sm" w="sm"/>
            <a:tailEnd type="none" len="sm" w="sm"/>
          </a:ln>
        </p:spPr>
      </p:sp>
      <p:grpSp>
        <p:nvGrpSpPr>
          <p:cNvPr name="Group 8" id="8"/>
          <p:cNvGrpSpPr/>
          <p:nvPr/>
        </p:nvGrpSpPr>
        <p:grpSpPr>
          <a:xfrm rot="0">
            <a:off x="436340" y="9124824"/>
            <a:ext cx="286001" cy="28600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8003"/>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2115800" y="4881506"/>
            <a:ext cx="6172200" cy="6172200"/>
          </a:xfrm>
          <a:custGeom>
            <a:avLst/>
            <a:gdLst/>
            <a:ahLst/>
            <a:cxnLst/>
            <a:rect r="r" b="b" t="t" l="l"/>
            <a:pathLst>
              <a:path h="6172200" w="6172200">
                <a:moveTo>
                  <a:pt x="0" y="0"/>
                </a:moveTo>
                <a:lnTo>
                  <a:pt x="6172200" y="0"/>
                </a:lnTo>
                <a:lnTo>
                  <a:pt x="6172200" y="6172200"/>
                </a:lnTo>
                <a:lnTo>
                  <a:pt x="0" y="6172200"/>
                </a:lnTo>
                <a:lnTo>
                  <a:pt x="0" y="0"/>
                </a:lnTo>
                <a:close/>
              </a:path>
            </a:pathLst>
          </a:custGeom>
          <a:blipFill>
            <a:blip r:embed="rId5">
              <a:alphaModFix amt="58000"/>
              <a:extLst>
                <a:ext uri="{96DAC541-7B7A-43D3-8B79-37D633B846F1}">
                  <asvg:svgBlip xmlns:asvg="http://schemas.microsoft.com/office/drawing/2016/SVG/main" r:embed="rId6"/>
                </a:ext>
              </a:extLst>
            </a:blip>
            <a:stretch>
              <a:fillRect l="0" t="0" r="0" b="0"/>
            </a:stretch>
          </a:blipFill>
        </p:spPr>
      </p:sp>
      <p:grpSp>
        <p:nvGrpSpPr>
          <p:cNvPr name="Group 12" id="12"/>
          <p:cNvGrpSpPr/>
          <p:nvPr/>
        </p:nvGrpSpPr>
        <p:grpSpPr>
          <a:xfrm rot="0">
            <a:off x="11410633" y="411388"/>
            <a:ext cx="5246370" cy="524637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33940" y="0"/>
                  </a:moveTo>
                  <a:lnTo>
                    <a:pt x="778860" y="0"/>
                  </a:lnTo>
                  <a:cubicBezTo>
                    <a:pt x="797604" y="0"/>
                    <a:pt x="812800" y="15196"/>
                    <a:pt x="812800" y="33940"/>
                  </a:cubicBezTo>
                  <a:lnTo>
                    <a:pt x="812800" y="778860"/>
                  </a:lnTo>
                  <a:cubicBezTo>
                    <a:pt x="812800" y="797604"/>
                    <a:pt x="797604" y="812800"/>
                    <a:pt x="778860" y="812800"/>
                  </a:cubicBezTo>
                  <a:lnTo>
                    <a:pt x="33940" y="812800"/>
                  </a:lnTo>
                  <a:cubicBezTo>
                    <a:pt x="15196" y="812800"/>
                    <a:pt x="0" y="797604"/>
                    <a:pt x="0" y="778860"/>
                  </a:cubicBezTo>
                  <a:lnTo>
                    <a:pt x="0" y="33940"/>
                  </a:lnTo>
                  <a:cubicBezTo>
                    <a:pt x="0" y="15196"/>
                    <a:pt x="15196" y="0"/>
                    <a:pt x="33940" y="0"/>
                  </a:cubicBezTo>
                  <a:close/>
                </a:path>
              </a:pathLst>
            </a:custGeom>
            <a:blipFill>
              <a:blip r:embed="rId7"/>
              <a:stretch>
                <a:fillRect l="0" t="-628" r="0" b="-628"/>
              </a:stretch>
            </a:blipFill>
          </p:spPr>
        </p:sp>
      </p:grpSp>
      <p:sp>
        <p:nvSpPr>
          <p:cNvPr name="TextBox 14" id="14"/>
          <p:cNvSpPr txBox="true"/>
          <p:nvPr/>
        </p:nvSpPr>
        <p:spPr>
          <a:xfrm rot="0">
            <a:off x="2224702" y="497113"/>
            <a:ext cx="15034598" cy="904490"/>
          </a:xfrm>
          <a:prstGeom prst="rect">
            <a:avLst/>
          </a:prstGeom>
        </p:spPr>
        <p:txBody>
          <a:bodyPr anchor="t" rtlCol="false" tIns="0" lIns="0" bIns="0" rIns="0">
            <a:spAutoFit/>
          </a:bodyPr>
          <a:lstStyle/>
          <a:p>
            <a:pPr algn="just">
              <a:lnSpc>
                <a:spcPts val="6805"/>
              </a:lnSpc>
            </a:pPr>
            <a:r>
              <a:rPr lang="en-US" sz="6543">
                <a:solidFill>
                  <a:srgbClr val="058003"/>
                </a:solidFill>
                <a:latin typeface="Bobby Jones"/>
                <a:ea typeface="Bobby Jones"/>
                <a:cs typeface="Bobby Jones"/>
                <a:sym typeface="Bobby Jones"/>
              </a:rPr>
              <a:t>Ethical Considerations </a:t>
            </a:r>
          </a:p>
        </p:txBody>
      </p:sp>
      <p:sp>
        <p:nvSpPr>
          <p:cNvPr name="TextBox 15" id="15"/>
          <p:cNvSpPr txBox="true"/>
          <p:nvPr/>
        </p:nvSpPr>
        <p:spPr>
          <a:xfrm rot="0">
            <a:off x="2156136" y="6276273"/>
            <a:ext cx="13975729" cy="2605493"/>
          </a:xfrm>
          <a:prstGeom prst="rect">
            <a:avLst/>
          </a:prstGeom>
        </p:spPr>
        <p:txBody>
          <a:bodyPr anchor="t" rtlCol="false" tIns="0" lIns="0" bIns="0" rIns="0">
            <a:spAutoFit/>
          </a:bodyPr>
          <a:lstStyle/>
          <a:p>
            <a:pPr algn="ctr">
              <a:lnSpc>
                <a:spcPts val="4126"/>
              </a:lnSpc>
              <a:spcBef>
                <a:spcPct val="0"/>
              </a:spcBef>
            </a:pPr>
            <a:r>
              <a:rPr lang="en-US" sz="2947">
                <a:solidFill>
                  <a:srgbClr val="FDA507"/>
                </a:solidFill>
                <a:latin typeface="Bobby Jones"/>
                <a:ea typeface="Bobby Jones"/>
                <a:cs typeface="Bobby Jones"/>
                <a:sym typeface="Bobby Jones"/>
              </a:rPr>
              <a:t>"In conducting this analysis, we must consider ethical implications such as:</a:t>
            </a:r>
          </a:p>
          <a:p>
            <a:pPr algn="ctr">
              <a:lnSpc>
                <a:spcPts val="4126"/>
              </a:lnSpc>
              <a:spcBef>
                <a:spcPct val="0"/>
              </a:spcBef>
            </a:pPr>
            <a:r>
              <a:rPr lang="en-US" sz="2947">
                <a:solidFill>
                  <a:srgbClr val="FDA507"/>
                </a:solidFill>
                <a:latin typeface="Bobby Jones"/>
                <a:ea typeface="Bobby Jones"/>
                <a:cs typeface="Bobby Jones"/>
                <a:sym typeface="Bobby Jones"/>
              </a:rPr>
              <a:t>The impact of pricing transparency on small-scale farmers and large corporations.</a:t>
            </a:r>
          </a:p>
          <a:p>
            <a:pPr algn="ctr">
              <a:lnSpc>
                <a:spcPts val="4126"/>
              </a:lnSpc>
              <a:spcBef>
                <a:spcPct val="0"/>
              </a:spcBef>
            </a:pPr>
            <a:r>
              <a:rPr lang="en-US" sz="2947">
                <a:solidFill>
                  <a:srgbClr val="FDA507"/>
                </a:solidFill>
                <a:latin typeface="Bobby Jones"/>
                <a:ea typeface="Bobby Jones"/>
                <a:cs typeface="Bobby Jones"/>
                <a:sym typeface="Bobby Jones"/>
              </a:rPr>
              <a:t>The fairness of pricing structures to consumers.</a:t>
            </a:r>
          </a:p>
          <a:p>
            <a:pPr algn="ctr">
              <a:lnSpc>
                <a:spcPts val="4126"/>
              </a:lnSpc>
              <a:spcBef>
                <a:spcPct val="0"/>
              </a:spcBef>
            </a:pPr>
            <a:r>
              <a:rPr lang="en-US" sz="2947">
                <a:solidFill>
                  <a:srgbClr val="FDA507"/>
                </a:solidFill>
                <a:latin typeface="Bobby Jones"/>
                <a:ea typeface="Bobby Jones"/>
                <a:cs typeface="Bobby Jones"/>
                <a:sym typeface="Bobby Jones"/>
              </a:rPr>
              <a:t>The sustainability of meat production and its economic impact on rural communities.</a:t>
            </a:r>
            <a:r>
              <a:rPr lang="en-US" sz="2947">
                <a:solidFill>
                  <a:srgbClr val="058003"/>
                </a:solidFill>
                <a:latin typeface="Bobby Jones"/>
                <a:ea typeface="Bobby Jones"/>
                <a:cs typeface="Bobby Jones"/>
                <a:sym typeface="Bobby Jones"/>
              </a:rPr>
              <a: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459109"/>
            <a:ext cx="21861569" cy="10722544"/>
            <a:chOff x="0" y="0"/>
            <a:chExt cx="5757779" cy="2824045"/>
          </a:xfrm>
        </p:grpSpPr>
        <p:sp>
          <p:nvSpPr>
            <p:cNvPr name="Freeform 4" id="4"/>
            <p:cNvSpPr/>
            <p:nvPr/>
          </p:nvSpPr>
          <p:spPr>
            <a:xfrm flipH="false" flipV="false" rot="0">
              <a:off x="0" y="0"/>
              <a:ext cx="5757780" cy="2824045"/>
            </a:xfrm>
            <a:custGeom>
              <a:avLst/>
              <a:gdLst/>
              <a:ahLst/>
              <a:cxnLst/>
              <a:rect r="r" b="b" t="t" l="l"/>
              <a:pathLst>
                <a:path h="2824045" w="5757780">
                  <a:moveTo>
                    <a:pt x="0" y="0"/>
                  </a:moveTo>
                  <a:lnTo>
                    <a:pt x="5757780" y="0"/>
                  </a:lnTo>
                  <a:lnTo>
                    <a:pt x="5757780" y="2824045"/>
                  </a:lnTo>
                  <a:lnTo>
                    <a:pt x="0" y="2824045"/>
                  </a:lnTo>
                  <a:close/>
                </a:path>
              </a:pathLst>
            </a:custGeom>
            <a:gradFill rotWithShape="true">
              <a:gsLst>
                <a:gs pos="0">
                  <a:srgbClr val="00D1FF">
                    <a:alpha val="86000"/>
                  </a:srgbClr>
                </a:gs>
                <a:gs pos="50000">
                  <a:srgbClr val="001496">
                    <a:alpha val="86000"/>
                  </a:srgbClr>
                </a:gs>
                <a:gs pos="100000">
                  <a:srgbClr val="000F70">
                    <a:alpha val="86000"/>
                  </a:srgbClr>
                </a:gs>
              </a:gsLst>
              <a:path path="circle">
                <a:fillToRect l="50000" r="50000" t="50000" b="50000"/>
              </a:path>
            </a:gradFill>
          </p:spPr>
        </p:sp>
        <p:sp>
          <p:nvSpPr>
            <p:cNvPr name="TextBox 5" id="5"/>
            <p:cNvSpPr txBox="true"/>
            <p:nvPr/>
          </p:nvSpPr>
          <p:spPr>
            <a:xfrm>
              <a:off x="0" y="-38100"/>
              <a:ext cx="5757779" cy="2862145"/>
            </a:xfrm>
            <a:prstGeom prst="rect">
              <a:avLst/>
            </a:prstGeom>
          </p:spPr>
          <p:txBody>
            <a:bodyPr anchor="ctr" rtlCol="false" tIns="50800" lIns="50800" bIns="50800" rIns="50800"/>
            <a:lstStyle/>
            <a:p>
              <a:pPr algn="ctr">
                <a:lnSpc>
                  <a:spcPts val="2659"/>
                </a:lnSpc>
              </a:pPr>
            </a:p>
            <a:p>
              <a:pPr algn="ctr">
                <a:lnSpc>
                  <a:spcPts val="2659"/>
                </a:lnSpc>
              </a:pPr>
            </a:p>
            <a:p>
              <a:pPr algn="ctr">
                <a:lnSpc>
                  <a:spcPts val="2659"/>
                </a:lnSpc>
              </a:pPr>
            </a:p>
            <a:p>
              <a:pPr algn="ctr">
                <a:lnSpc>
                  <a:spcPts val="5739"/>
                </a:lnSpc>
              </a:pPr>
            </a:p>
            <a:p>
              <a:pPr algn="ctr">
                <a:lnSpc>
                  <a:spcPts val="5739"/>
                </a:lnSpc>
              </a:pPr>
            </a:p>
            <a:p>
              <a:pPr algn="ctr">
                <a:lnSpc>
                  <a:spcPts val="2659"/>
                </a:lnSpc>
                <a:spcBef>
                  <a:spcPct val="0"/>
                </a:spcBef>
              </a:pPr>
            </a:p>
          </p:txBody>
        </p:sp>
      </p:grpSp>
      <p:sp>
        <p:nvSpPr>
          <p:cNvPr name="Freeform 6" id="6"/>
          <p:cNvSpPr/>
          <p:nvPr/>
        </p:nvSpPr>
        <p:spPr>
          <a:xfrm flipH="false" flipV="false" rot="0">
            <a:off x="328278" y="150454"/>
            <a:ext cx="530888" cy="617312"/>
          </a:xfrm>
          <a:custGeom>
            <a:avLst/>
            <a:gdLst/>
            <a:ahLst/>
            <a:cxnLst/>
            <a:rect r="r" b="b" t="t" l="l"/>
            <a:pathLst>
              <a:path h="617312" w="530888">
                <a:moveTo>
                  <a:pt x="0" y="0"/>
                </a:moveTo>
                <a:lnTo>
                  <a:pt x="530888" y="0"/>
                </a:lnTo>
                <a:lnTo>
                  <a:pt x="530888" y="617311"/>
                </a:lnTo>
                <a:lnTo>
                  <a:pt x="0" y="6173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0" y="563884"/>
            <a:ext cx="12597633" cy="1269797"/>
          </a:xfrm>
          <a:prstGeom prst="rect">
            <a:avLst/>
          </a:prstGeom>
        </p:spPr>
        <p:txBody>
          <a:bodyPr anchor="t" rtlCol="false" tIns="0" lIns="0" bIns="0" rIns="0">
            <a:spAutoFit/>
          </a:bodyPr>
          <a:lstStyle/>
          <a:p>
            <a:pPr algn="ctr">
              <a:lnSpc>
                <a:spcPts val="9414"/>
              </a:lnSpc>
            </a:pPr>
            <a:r>
              <a:rPr lang="en-US" sz="9052">
                <a:solidFill>
                  <a:srgbClr val="9CAD46"/>
                </a:solidFill>
                <a:latin typeface="Bobby Jones"/>
                <a:ea typeface="Bobby Jones"/>
                <a:cs typeface="Bobby Jones"/>
                <a:sym typeface="Bobby Jones"/>
              </a:rPr>
              <a:t>Conclusion</a:t>
            </a:r>
          </a:p>
        </p:txBody>
      </p:sp>
      <p:sp>
        <p:nvSpPr>
          <p:cNvPr name="Freeform 8" id="8"/>
          <p:cNvSpPr/>
          <p:nvPr/>
        </p:nvSpPr>
        <p:spPr>
          <a:xfrm flipH="false" flipV="false" rot="0">
            <a:off x="8029515" y="-1031595"/>
            <a:ext cx="12370599" cy="1799360"/>
          </a:xfrm>
          <a:custGeom>
            <a:avLst/>
            <a:gdLst/>
            <a:ahLst/>
            <a:cxnLst/>
            <a:rect r="r" b="b" t="t" l="l"/>
            <a:pathLst>
              <a:path h="1799360" w="12370599">
                <a:moveTo>
                  <a:pt x="0" y="0"/>
                </a:moveTo>
                <a:lnTo>
                  <a:pt x="12370599" y="0"/>
                </a:lnTo>
                <a:lnTo>
                  <a:pt x="12370599" y="1799360"/>
                </a:lnTo>
                <a:lnTo>
                  <a:pt x="0" y="17993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p:nvPr/>
        </p:nvGrpSpPr>
        <p:grpSpPr>
          <a:xfrm rot="0">
            <a:off x="885699" y="2988449"/>
            <a:ext cx="286001" cy="28600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8003"/>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0685557" y="2496882"/>
            <a:ext cx="6573743" cy="657374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7"/>
              <a:stretch>
                <a:fillRect l="0" t="-763" r="0" b="-763"/>
              </a:stretch>
            </a:blipFill>
          </p:spPr>
        </p:sp>
      </p:grpSp>
      <p:sp>
        <p:nvSpPr>
          <p:cNvPr name="TextBox 14" id="14"/>
          <p:cNvSpPr txBox="true"/>
          <p:nvPr/>
        </p:nvSpPr>
        <p:spPr>
          <a:xfrm rot="0">
            <a:off x="1449700" y="2757901"/>
            <a:ext cx="6455795" cy="642323"/>
          </a:xfrm>
          <a:prstGeom prst="rect">
            <a:avLst/>
          </a:prstGeom>
        </p:spPr>
        <p:txBody>
          <a:bodyPr anchor="t" rtlCol="false" tIns="0" lIns="0" bIns="0" rIns="0">
            <a:spAutoFit/>
          </a:bodyPr>
          <a:lstStyle/>
          <a:p>
            <a:pPr algn="ctr">
              <a:lnSpc>
                <a:spcPts val="5021"/>
              </a:lnSpc>
              <a:spcBef>
                <a:spcPct val="0"/>
              </a:spcBef>
            </a:pPr>
            <a:r>
              <a:rPr lang="en-US" sz="3586">
                <a:solidFill>
                  <a:srgbClr val="F9821C"/>
                </a:solidFill>
                <a:latin typeface="Poppins"/>
                <a:ea typeface="Poppins"/>
                <a:cs typeface="Poppins"/>
                <a:sym typeface="Poppins"/>
              </a:rPr>
              <a:t>The Future of Data Analysis</a:t>
            </a:r>
          </a:p>
        </p:txBody>
      </p:sp>
      <p:sp>
        <p:nvSpPr>
          <p:cNvPr name="TextBox 15" id="15"/>
          <p:cNvSpPr txBox="true"/>
          <p:nvPr/>
        </p:nvSpPr>
        <p:spPr>
          <a:xfrm rot="0">
            <a:off x="8496029" y="8806749"/>
            <a:ext cx="1274721" cy="451551"/>
          </a:xfrm>
          <a:prstGeom prst="rect">
            <a:avLst/>
          </a:prstGeom>
        </p:spPr>
        <p:txBody>
          <a:bodyPr anchor="t" rtlCol="false" tIns="0" lIns="0" bIns="0" rIns="0">
            <a:spAutoFit/>
          </a:bodyPr>
          <a:lstStyle/>
          <a:p>
            <a:pPr algn="ctr">
              <a:lnSpc>
                <a:spcPts val="3461"/>
              </a:lnSpc>
            </a:pPr>
            <a:r>
              <a:rPr lang="en-US" sz="2472" b="true">
                <a:solidFill>
                  <a:srgbClr val="FFFFFF"/>
                </a:solidFill>
                <a:latin typeface="Poppins Bold"/>
                <a:ea typeface="Poppins Bold"/>
                <a:cs typeface="Poppins Bold"/>
                <a:sym typeface="Poppins Bold"/>
              </a:rPr>
              <a:t>-</a:t>
            </a:r>
          </a:p>
        </p:txBody>
      </p:sp>
      <p:sp>
        <p:nvSpPr>
          <p:cNvPr name="TextBox 16" id="16"/>
          <p:cNvSpPr txBox="true"/>
          <p:nvPr/>
        </p:nvSpPr>
        <p:spPr>
          <a:xfrm rot="0">
            <a:off x="859166" y="3779278"/>
            <a:ext cx="7636864" cy="1814477"/>
          </a:xfrm>
          <a:prstGeom prst="rect">
            <a:avLst/>
          </a:prstGeom>
        </p:spPr>
        <p:txBody>
          <a:bodyPr anchor="t" rtlCol="false" tIns="0" lIns="0" bIns="0" rIns="0">
            <a:spAutoFit/>
          </a:bodyPr>
          <a:lstStyle/>
          <a:p>
            <a:pPr algn="ctr">
              <a:lnSpc>
                <a:spcPts val="4316"/>
              </a:lnSpc>
            </a:pPr>
            <a:r>
              <a:rPr lang="en-US" sz="3082">
                <a:solidFill>
                  <a:srgbClr val="F9821C"/>
                </a:solidFill>
                <a:latin typeface="Canva Sans"/>
                <a:ea typeface="Canva Sans"/>
                <a:cs typeface="Canva Sans"/>
                <a:sym typeface="Canva Sans"/>
              </a:rPr>
              <a:t>Advancements in Data Science: Machine learning models and AI-driven analytics will enhance price prediction accuracy..</a:t>
            </a:r>
          </a:p>
          <a:p>
            <a:pPr algn="ctr">
              <a:lnSpc>
                <a:spcPts val="1462"/>
              </a:lnSpc>
            </a:pPr>
          </a:p>
        </p:txBody>
      </p:sp>
      <p:sp>
        <p:nvSpPr>
          <p:cNvPr name="TextBox 17" id="17"/>
          <p:cNvSpPr txBox="true"/>
          <p:nvPr/>
        </p:nvSpPr>
        <p:spPr>
          <a:xfrm rot="0">
            <a:off x="885699" y="6108105"/>
            <a:ext cx="7902308" cy="2066926"/>
          </a:xfrm>
          <a:prstGeom prst="rect">
            <a:avLst/>
          </a:prstGeom>
        </p:spPr>
        <p:txBody>
          <a:bodyPr anchor="t" rtlCol="false" tIns="0" lIns="0" bIns="0" rIns="0">
            <a:spAutoFit/>
          </a:bodyPr>
          <a:lstStyle/>
          <a:p>
            <a:pPr algn="ctr">
              <a:lnSpc>
                <a:spcPts val="4199"/>
              </a:lnSpc>
              <a:spcBef>
                <a:spcPct val="0"/>
              </a:spcBef>
            </a:pPr>
            <a:r>
              <a:rPr lang="en-US" sz="2999">
                <a:solidFill>
                  <a:srgbClr val="F9821C"/>
                </a:solidFill>
                <a:latin typeface="Canva Sans"/>
                <a:ea typeface="Canva Sans"/>
                <a:cs typeface="Canva Sans"/>
                <a:sym typeface="Canva Sans"/>
              </a:rPr>
              <a:t>Market Volatility Considerations: Predictive analytics can help stakeholders anticipate disruptions from supply chain issues, inflation, and global trade policies.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91306"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387554" y="411388"/>
            <a:ext cx="530888" cy="617312"/>
          </a:xfrm>
          <a:custGeom>
            <a:avLst/>
            <a:gdLst/>
            <a:ahLst/>
            <a:cxnLst/>
            <a:rect r="r" b="b" t="t" l="l"/>
            <a:pathLst>
              <a:path h="617312" w="530888">
                <a:moveTo>
                  <a:pt x="0" y="0"/>
                </a:moveTo>
                <a:lnTo>
                  <a:pt x="530888" y="0"/>
                </a:lnTo>
                <a:lnTo>
                  <a:pt x="530888" y="617312"/>
                </a:lnTo>
                <a:lnTo>
                  <a:pt x="0" y="61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918442" y="2902921"/>
            <a:ext cx="6362008" cy="6743538"/>
            <a:chOff x="0" y="0"/>
            <a:chExt cx="923573" cy="978960"/>
          </a:xfrm>
        </p:grpSpPr>
        <p:sp>
          <p:nvSpPr>
            <p:cNvPr name="Freeform 8" id="8"/>
            <p:cNvSpPr/>
            <p:nvPr/>
          </p:nvSpPr>
          <p:spPr>
            <a:xfrm flipH="false" flipV="false" rot="0">
              <a:off x="0" y="0"/>
              <a:ext cx="923573" cy="978960"/>
            </a:xfrm>
            <a:custGeom>
              <a:avLst/>
              <a:gdLst/>
              <a:ahLst/>
              <a:cxnLst/>
              <a:rect r="r" b="b" t="t" l="l"/>
              <a:pathLst>
                <a:path h="978960" w="923573">
                  <a:moveTo>
                    <a:pt x="97352" y="0"/>
                  </a:moveTo>
                  <a:lnTo>
                    <a:pt x="826221" y="0"/>
                  </a:lnTo>
                  <a:cubicBezTo>
                    <a:pt x="879987" y="0"/>
                    <a:pt x="923573" y="43586"/>
                    <a:pt x="923573" y="97352"/>
                  </a:cubicBezTo>
                  <a:lnTo>
                    <a:pt x="923573" y="881608"/>
                  </a:lnTo>
                  <a:cubicBezTo>
                    <a:pt x="923573" y="935374"/>
                    <a:pt x="879987" y="978960"/>
                    <a:pt x="826221" y="978960"/>
                  </a:cubicBezTo>
                  <a:lnTo>
                    <a:pt x="97352" y="978960"/>
                  </a:lnTo>
                  <a:cubicBezTo>
                    <a:pt x="43586" y="978960"/>
                    <a:pt x="0" y="935374"/>
                    <a:pt x="0" y="881608"/>
                  </a:cubicBezTo>
                  <a:lnTo>
                    <a:pt x="0" y="97352"/>
                  </a:lnTo>
                  <a:cubicBezTo>
                    <a:pt x="0" y="43586"/>
                    <a:pt x="43586" y="0"/>
                    <a:pt x="97352" y="0"/>
                  </a:cubicBezTo>
                  <a:close/>
                </a:path>
              </a:pathLst>
            </a:custGeom>
            <a:blipFill>
              <a:blip r:embed="rId5"/>
              <a:stretch>
                <a:fillRect l="-2832" t="0" r="-2832" b="0"/>
              </a:stretch>
            </a:blipFill>
            <a:ln w="323850" cap="rnd">
              <a:gradFill>
                <a:gsLst>
                  <a:gs pos="0">
                    <a:srgbClr val="00D1FF">
                      <a:alpha val="100000"/>
                    </a:srgbClr>
                  </a:gs>
                  <a:gs pos="100000">
                    <a:srgbClr val="001496">
                      <a:alpha val="100000"/>
                    </a:srgbClr>
                  </a:gs>
                </a:gsLst>
                <a:path path="circle">
                  <a:fillToRect l="0" r="100000" t="0" b="100000"/>
                </a:path>
                <a:tileRect r="0" l="-100000" b="0" t="-100000"/>
              </a:gradFill>
              <a:prstDash val="solid"/>
              <a:round/>
            </a:ln>
          </p:spPr>
        </p:sp>
      </p:grpSp>
      <p:sp>
        <p:nvSpPr>
          <p:cNvPr name="Freeform 9" id="9"/>
          <p:cNvSpPr/>
          <p:nvPr/>
        </p:nvSpPr>
        <p:spPr>
          <a:xfrm flipH="false" flipV="false" rot="0">
            <a:off x="8029515" y="-1031595"/>
            <a:ext cx="12370599" cy="1799360"/>
          </a:xfrm>
          <a:custGeom>
            <a:avLst/>
            <a:gdLst/>
            <a:ahLst/>
            <a:cxnLst/>
            <a:rect r="r" b="b" t="t" l="l"/>
            <a:pathLst>
              <a:path h="1799360" w="12370599">
                <a:moveTo>
                  <a:pt x="0" y="0"/>
                </a:moveTo>
                <a:lnTo>
                  <a:pt x="12370599" y="0"/>
                </a:lnTo>
                <a:lnTo>
                  <a:pt x="12370599" y="1799360"/>
                </a:lnTo>
                <a:lnTo>
                  <a:pt x="0" y="17993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3262354" y="4877997"/>
            <a:ext cx="6172200" cy="6172200"/>
          </a:xfrm>
          <a:custGeom>
            <a:avLst/>
            <a:gdLst/>
            <a:ahLst/>
            <a:cxnLst/>
            <a:rect r="r" b="b" t="t" l="l"/>
            <a:pathLst>
              <a:path h="6172200" w="6172200">
                <a:moveTo>
                  <a:pt x="0" y="0"/>
                </a:moveTo>
                <a:lnTo>
                  <a:pt x="6172200" y="0"/>
                </a:lnTo>
                <a:lnTo>
                  <a:pt x="6172200" y="6172200"/>
                </a:lnTo>
                <a:lnTo>
                  <a:pt x="0" y="6172200"/>
                </a:lnTo>
                <a:lnTo>
                  <a:pt x="0" y="0"/>
                </a:lnTo>
                <a:close/>
              </a:path>
            </a:pathLst>
          </a:custGeom>
          <a:blipFill>
            <a:blip r:embed="rId8">
              <a:alphaModFix amt="58000"/>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4352158" y="1535743"/>
            <a:ext cx="11573578" cy="1170779"/>
          </a:xfrm>
          <a:prstGeom prst="rect">
            <a:avLst/>
          </a:prstGeom>
        </p:spPr>
        <p:txBody>
          <a:bodyPr anchor="t" rtlCol="false" tIns="0" lIns="0" bIns="0" rIns="0">
            <a:spAutoFit/>
          </a:bodyPr>
          <a:lstStyle/>
          <a:p>
            <a:pPr algn="just">
              <a:lnSpc>
                <a:spcPts val="8734"/>
              </a:lnSpc>
            </a:pPr>
            <a:r>
              <a:rPr lang="en-US" sz="8398">
                <a:solidFill>
                  <a:srgbClr val="CB5B52"/>
                </a:solidFill>
                <a:latin typeface="Bobby Jones"/>
                <a:ea typeface="Bobby Jones"/>
                <a:cs typeface="Bobby Jones"/>
                <a:sym typeface="Bobby Jones"/>
              </a:rPr>
              <a:t>Bussiness Problem </a:t>
            </a:r>
          </a:p>
        </p:txBody>
      </p:sp>
      <p:sp>
        <p:nvSpPr>
          <p:cNvPr name="TextBox 12" id="12"/>
          <p:cNvSpPr txBox="true"/>
          <p:nvPr/>
        </p:nvSpPr>
        <p:spPr>
          <a:xfrm rot="0">
            <a:off x="7853751" y="3127748"/>
            <a:ext cx="9957707" cy="5443050"/>
          </a:xfrm>
          <a:prstGeom prst="rect">
            <a:avLst/>
          </a:prstGeom>
        </p:spPr>
        <p:txBody>
          <a:bodyPr anchor="t" rtlCol="false" tIns="0" lIns="0" bIns="0" rIns="0">
            <a:spAutoFit/>
          </a:bodyPr>
          <a:lstStyle/>
          <a:p>
            <a:pPr algn="just">
              <a:lnSpc>
                <a:spcPts val="3964"/>
              </a:lnSpc>
              <a:spcBef>
                <a:spcPct val="0"/>
              </a:spcBef>
            </a:pPr>
            <a:r>
              <a:rPr lang="en-US" sz="2831">
                <a:solidFill>
                  <a:srgbClr val="9CAD46"/>
                </a:solidFill>
                <a:latin typeface="Bobby Jones"/>
                <a:ea typeface="Bobby Jones"/>
                <a:cs typeface="Bobby Jones"/>
                <a:sym typeface="Bobby Jones"/>
              </a:rPr>
              <a:t>To</a:t>
            </a:r>
            <a:r>
              <a:rPr lang="en-US" sz="2831">
                <a:solidFill>
                  <a:srgbClr val="9CAD46"/>
                </a:solidFill>
                <a:latin typeface="Bobby Jones"/>
                <a:ea typeface="Bobby Jones"/>
                <a:cs typeface="Bobby Jones"/>
                <a:sym typeface="Bobby Jones"/>
              </a:rPr>
              <a:t> analyze the pricing structure of agricultural products and identify inefficiencies, price drivers, and trends in order to:</a:t>
            </a:r>
          </a:p>
          <a:p>
            <a:pPr algn="just" marL="611361" indent="-305680" lvl="1">
              <a:lnSpc>
                <a:spcPts val="3964"/>
              </a:lnSpc>
              <a:spcBef>
                <a:spcPct val="0"/>
              </a:spcBef>
              <a:buAutoNum type="arabicPeriod" startAt="1"/>
            </a:pPr>
            <a:r>
              <a:rPr lang="en-US" sz="2831">
                <a:solidFill>
                  <a:srgbClr val="9CAD46"/>
                </a:solidFill>
                <a:latin typeface="Bobby Jones"/>
                <a:ea typeface="Bobby Jones"/>
                <a:cs typeface="Bobby Jones"/>
                <a:sym typeface="Bobby Jones"/>
              </a:rPr>
              <a:t>Improve price transparency across the supply chain.</a:t>
            </a:r>
          </a:p>
          <a:p>
            <a:pPr algn="just" marL="611361" indent="-305680" lvl="1">
              <a:lnSpc>
                <a:spcPts val="3964"/>
              </a:lnSpc>
              <a:spcBef>
                <a:spcPct val="0"/>
              </a:spcBef>
              <a:buAutoNum type="arabicPeriod" startAt="1"/>
            </a:pPr>
            <a:r>
              <a:rPr lang="en-US" sz="2831">
                <a:solidFill>
                  <a:srgbClr val="9CAD46"/>
                </a:solidFill>
                <a:latin typeface="Bobby Jones"/>
                <a:ea typeface="Bobby Jones"/>
                <a:cs typeface="Bobby Jones"/>
                <a:sym typeface="Bobby Jones"/>
              </a:rPr>
              <a:t>Enable data-driven pricing strategies for producers, wholesalers, and retailers.</a:t>
            </a:r>
          </a:p>
          <a:p>
            <a:pPr algn="just" marL="611361" indent="-305680" lvl="1">
              <a:lnSpc>
                <a:spcPts val="3964"/>
              </a:lnSpc>
              <a:spcBef>
                <a:spcPct val="0"/>
              </a:spcBef>
              <a:buAutoNum type="arabicPeriod" startAt="1"/>
            </a:pPr>
            <a:r>
              <a:rPr lang="en-US" sz="2831">
                <a:solidFill>
                  <a:srgbClr val="9CAD46"/>
                </a:solidFill>
                <a:latin typeface="Bobby Jones"/>
                <a:ea typeface="Bobby Jones"/>
                <a:cs typeface="Bobby Jones"/>
                <a:sym typeface="Bobby Jones"/>
              </a:rPr>
              <a:t>Support policy decisions related to agricultural subsidies, price regulations, and consumer protection.</a:t>
            </a:r>
          </a:p>
          <a:p>
            <a:pPr algn="just" marL="611361" indent="-305680" lvl="1">
              <a:lnSpc>
                <a:spcPts val="3964"/>
              </a:lnSpc>
              <a:spcBef>
                <a:spcPct val="0"/>
              </a:spcBef>
              <a:buAutoNum type="arabicPeriod" startAt="1"/>
            </a:pPr>
            <a:r>
              <a:rPr lang="en-US" sz="2831">
                <a:solidFill>
                  <a:srgbClr val="9CAD46"/>
                </a:solidFill>
                <a:latin typeface="Bobby Jones"/>
                <a:ea typeface="Bobby Jones"/>
                <a:cs typeface="Bobby Jones"/>
                <a:sym typeface="Bobby Jones"/>
              </a:rPr>
              <a:t>2015 was a banner year for beef production. What happened?</a:t>
            </a:r>
          </a:p>
          <a:p>
            <a:pPr algn="just">
              <a:lnSpc>
                <a:spcPts val="3964"/>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70D32">
                <a:alpha val="100000"/>
              </a:srgbClr>
            </a:gs>
            <a:gs pos="100000">
              <a:srgbClr val="001496">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497812" y="356833"/>
            <a:ext cx="17757112" cy="10287000"/>
            <a:chOff x="0" y="0"/>
            <a:chExt cx="4676770" cy="2709333"/>
          </a:xfrm>
        </p:grpSpPr>
        <p:sp>
          <p:nvSpPr>
            <p:cNvPr name="Freeform 3" id="3"/>
            <p:cNvSpPr/>
            <p:nvPr/>
          </p:nvSpPr>
          <p:spPr>
            <a:xfrm flipH="false" flipV="false" rot="0">
              <a:off x="0" y="0"/>
              <a:ext cx="4676770" cy="2709333"/>
            </a:xfrm>
            <a:custGeom>
              <a:avLst/>
              <a:gdLst/>
              <a:ahLst/>
              <a:cxnLst/>
              <a:rect r="r" b="b" t="t" l="l"/>
              <a:pathLst>
                <a:path h="2709333" w="4676770">
                  <a:moveTo>
                    <a:pt x="0" y="0"/>
                  </a:moveTo>
                  <a:lnTo>
                    <a:pt x="4676770" y="0"/>
                  </a:lnTo>
                  <a:lnTo>
                    <a:pt x="4676770" y="2709333"/>
                  </a:lnTo>
                  <a:lnTo>
                    <a:pt x="0" y="2709333"/>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4" id="4"/>
            <p:cNvSpPr txBox="true"/>
            <p:nvPr/>
          </p:nvSpPr>
          <p:spPr>
            <a:xfrm>
              <a:off x="0" y="-38100"/>
              <a:ext cx="4676770"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7259300" y="231509"/>
            <a:ext cx="530888" cy="617312"/>
          </a:xfrm>
          <a:custGeom>
            <a:avLst/>
            <a:gdLst/>
            <a:ahLst/>
            <a:cxnLst/>
            <a:rect r="r" b="b" t="t" l="l"/>
            <a:pathLst>
              <a:path h="617312" w="530888">
                <a:moveTo>
                  <a:pt x="0" y="0"/>
                </a:moveTo>
                <a:lnTo>
                  <a:pt x="530888" y="0"/>
                </a:lnTo>
                <a:lnTo>
                  <a:pt x="530888" y="617312"/>
                </a:lnTo>
                <a:lnTo>
                  <a:pt x="0" y="6173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1405250" y="231509"/>
            <a:ext cx="5854050" cy="5840183"/>
            <a:chOff x="0" y="0"/>
            <a:chExt cx="1010794" cy="1008399"/>
          </a:xfrm>
        </p:grpSpPr>
        <p:sp>
          <p:nvSpPr>
            <p:cNvPr name="Freeform 7" id="7"/>
            <p:cNvSpPr/>
            <p:nvPr/>
          </p:nvSpPr>
          <p:spPr>
            <a:xfrm flipH="false" flipV="false" rot="0">
              <a:off x="0" y="0"/>
              <a:ext cx="1010794" cy="1008399"/>
            </a:xfrm>
            <a:custGeom>
              <a:avLst/>
              <a:gdLst/>
              <a:ahLst/>
              <a:cxnLst/>
              <a:rect r="r" b="b" t="t" l="l"/>
              <a:pathLst>
                <a:path h="1008399" w="1010794">
                  <a:moveTo>
                    <a:pt x="105799" y="0"/>
                  </a:moveTo>
                  <a:lnTo>
                    <a:pt x="904995" y="0"/>
                  </a:lnTo>
                  <a:cubicBezTo>
                    <a:pt x="963426" y="0"/>
                    <a:pt x="1010794" y="47368"/>
                    <a:pt x="1010794" y="105799"/>
                  </a:cubicBezTo>
                  <a:lnTo>
                    <a:pt x="1010794" y="902600"/>
                  </a:lnTo>
                  <a:cubicBezTo>
                    <a:pt x="1010794" y="930660"/>
                    <a:pt x="999647" y="957570"/>
                    <a:pt x="979806" y="977412"/>
                  </a:cubicBezTo>
                  <a:cubicBezTo>
                    <a:pt x="959965" y="997253"/>
                    <a:pt x="933054" y="1008399"/>
                    <a:pt x="904995" y="1008399"/>
                  </a:cubicBezTo>
                  <a:lnTo>
                    <a:pt x="105799" y="1008399"/>
                  </a:lnTo>
                  <a:cubicBezTo>
                    <a:pt x="77739" y="1008399"/>
                    <a:pt x="50829" y="997253"/>
                    <a:pt x="30988" y="977412"/>
                  </a:cubicBezTo>
                  <a:cubicBezTo>
                    <a:pt x="11147" y="957570"/>
                    <a:pt x="0" y="930660"/>
                    <a:pt x="0" y="902600"/>
                  </a:cubicBezTo>
                  <a:lnTo>
                    <a:pt x="0" y="105799"/>
                  </a:lnTo>
                  <a:cubicBezTo>
                    <a:pt x="0" y="77739"/>
                    <a:pt x="11147" y="50829"/>
                    <a:pt x="30988" y="30988"/>
                  </a:cubicBezTo>
                  <a:cubicBezTo>
                    <a:pt x="50829" y="11147"/>
                    <a:pt x="77739" y="0"/>
                    <a:pt x="105799" y="0"/>
                  </a:cubicBezTo>
                  <a:close/>
                </a:path>
              </a:pathLst>
            </a:custGeom>
            <a:blipFill>
              <a:blip r:embed="rId4"/>
              <a:stretch>
                <a:fillRect l="0" t="-1395" r="0" b="-1395"/>
              </a:stretch>
            </a:blipFill>
            <a:ln w="323850" cap="rnd">
              <a:gradFill>
                <a:gsLst>
                  <a:gs pos="0">
                    <a:srgbClr val="00D1FF">
                      <a:alpha val="100000"/>
                    </a:srgbClr>
                  </a:gs>
                  <a:gs pos="100000">
                    <a:srgbClr val="001496">
                      <a:alpha val="100000"/>
                    </a:srgbClr>
                  </a:gs>
                </a:gsLst>
                <a:path path="circle">
                  <a:fillToRect l="0" r="100000" t="0" b="100000"/>
                </a:path>
                <a:tileRect r="0" l="-100000" b="0" t="-100000"/>
              </a:gradFill>
              <a:prstDash val="solid"/>
              <a:round/>
            </a:ln>
          </p:spPr>
        </p:sp>
      </p:grpSp>
      <p:sp>
        <p:nvSpPr>
          <p:cNvPr name="Freeform 8" id="8"/>
          <p:cNvSpPr/>
          <p:nvPr/>
        </p:nvSpPr>
        <p:spPr>
          <a:xfrm flipH="false" flipV="false" rot="0">
            <a:off x="-938083" y="-100508"/>
            <a:ext cx="6172200" cy="6172200"/>
          </a:xfrm>
          <a:custGeom>
            <a:avLst/>
            <a:gdLst/>
            <a:ahLst/>
            <a:cxnLst/>
            <a:rect r="r" b="b" t="t" l="l"/>
            <a:pathLst>
              <a:path h="6172200" w="6172200">
                <a:moveTo>
                  <a:pt x="0" y="0"/>
                </a:moveTo>
                <a:lnTo>
                  <a:pt x="6172200" y="0"/>
                </a:lnTo>
                <a:lnTo>
                  <a:pt x="6172200" y="6172200"/>
                </a:lnTo>
                <a:lnTo>
                  <a:pt x="0" y="6172200"/>
                </a:lnTo>
                <a:lnTo>
                  <a:pt x="0" y="0"/>
                </a:lnTo>
                <a:close/>
              </a:path>
            </a:pathLst>
          </a:custGeom>
          <a:blipFill>
            <a:blip r:embed="rId5">
              <a:alphaModFix amt="58000"/>
              <a:extLst>
                <a:ext uri="{96DAC541-7B7A-43D3-8B79-37D633B846F1}">
                  <asvg:svgBlip xmlns:asvg="http://schemas.microsoft.com/office/drawing/2016/SVG/main" r:embed="rId6"/>
                </a:ext>
              </a:extLst>
            </a:blip>
            <a:stretch>
              <a:fillRect l="0" t="0" r="0" b="0"/>
            </a:stretch>
          </a:blipFill>
        </p:spPr>
      </p:sp>
      <p:sp>
        <p:nvSpPr>
          <p:cNvPr name="AutoShape 9" id="9"/>
          <p:cNvSpPr/>
          <p:nvPr/>
        </p:nvSpPr>
        <p:spPr>
          <a:xfrm>
            <a:off x="-1180715" y="9977563"/>
            <a:ext cx="17005924" cy="19050"/>
          </a:xfrm>
          <a:prstGeom prst="line">
            <a:avLst/>
          </a:prstGeom>
          <a:ln cap="flat" w="28575">
            <a:solidFill>
              <a:srgbClr val="769127"/>
            </a:solidFill>
            <a:prstDash val="solid"/>
            <a:headEnd type="none" len="sm" w="sm"/>
            <a:tailEnd type="none" len="sm" w="sm"/>
          </a:ln>
        </p:spPr>
      </p:sp>
      <p:grpSp>
        <p:nvGrpSpPr>
          <p:cNvPr name="Group 10" id="10"/>
          <p:cNvGrpSpPr/>
          <p:nvPr/>
        </p:nvGrpSpPr>
        <p:grpSpPr>
          <a:xfrm rot="0">
            <a:off x="15825208" y="9853612"/>
            <a:ext cx="286001" cy="28600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CAD46"/>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526215" y="345809"/>
            <a:ext cx="9415803" cy="3520941"/>
          </a:xfrm>
          <a:prstGeom prst="rect">
            <a:avLst/>
          </a:prstGeom>
        </p:spPr>
        <p:txBody>
          <a:bodyPr anchor="t" rtlCol="false" tIns="0" lIns="0" bIns="0" rIns="0">
            <a:spAutoFit/>
          </a:bodyPr>
          <a:lstStyle/>
          <a:p>
            <a:pPr algn="l">
              <a:lnSpc>
                <a:spcPts val="9093"/>
              </a:lnSpc>
            </a:pPr>
            <a:r>
              <a:rPr lang="en-US" sz="8743">
                <a:solidFill>
                  <a:srgbClr val="FCA404"/>
                </a:solidFill>
                <a:latin typeface="Bobby Jones"/>
                <a:ea typeface="Bobby Jones"/>
                <a:cs typeface="Bobby Jones"/>
                <a:sym typeface="Bobby Jones"/>
              </a:rPr>
              <a:t>The Importance of Data Analysis in the meat Industry</a:t>
            </a:r>
          </a:p>
        </p:txBody>
      </p:sp>
      <p:sp>
        <p:nvSpPr>
          <p:cNvPr name="TextBox 14" id="14"/>
          <p:cNvSpPr txBox="true"/>
          <p:nvPr/>
        </p:nvSpPr>
        <p:spPr>
          <a:xfrm rot="0">
            <a:off x="861386" y="6366967"/>
            <a:ext cx="15106822" cy="3238946"/>
          </a:xfrm>
          <a:prstGeom prst="rect">
            <a:avLst/>
          </a:prstGeom>
        </p:spPr>
        <p:txBody>
          <a:bodyPr anchor="t" rtlCol="false" tIns="0" lIns="0" bIns="0" rIns="0">
            <a:spAutoFit/>
          </a:bodyPr>
          <a:lstStyle/>
          <a:p>
            <a:pPr algn="just">
              <a:lnSpc>
                <a:spcPts val="3700"/>
              </a:lnSpc>
              <a:spcBef>
                <a:spcPct val="0"/>
              </a:spcBef>
            </a:pPr>
            <a:r>
              <a:rPr lang="en-US" sz="2643">
                <a:solidFill>
                  <a:srgbClr val="769127"/>
                </a:solidFill>
                <a:latin typeface="Bobby Jones"/>
                <a:ea typeface="Bobby Jones"/>
                <a:cs typeface="Bobby Jones"/>
                <a:sym typeface="Bobby Jones"/>
              </a:rPr>
              <a:t>In today's data-driven world, data analysis is crucial for success. It enables organizations to gain valuable insights, reduce risks, improve efficiency, and understand customer behavior, resulting in more effective strategies. In the meat industry, data analysis is indispensable for driving operational efficiencies, ensuring safety, meeting consumer demand, and maintaining ethical and environmental standards. As technologies like IoT (Internet of Things), machine learning, and big data continue to evolve, the role of data analysis in the meat industry will only increase, providing opportunities for further optimization and growth.</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228142" y="-269623"/>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pPr>
            </a:p>
            <a:p>
              <a:pPr algn="ctr">
                <a:lnSpc>
                  <a:spcPts val="2659"/>
                </a:lnSpc>
                <a:spcBef>
                  <a:spcPct val="0"/>
                </a:spcBef>
              </a:pPr>
            </a:p>
          </p:txBody>
        </p:sp>
      </p:grpSp>
      <p:sp>
        <p:nvSpPr>
          <p:cNvPr name="AutoShape 6" id="6"/>
          <p:cNvSpPr/>
          <p:nvPr/>
        </p:nvSpPr>
        <p:spPr>
          <a:xfrm>
            <a:off x="1056941" y="9984040"/>
            <a:ext cx="15717833" cy="19050"/>
          </a:xfrm>
          <a:prstGeom prst="line">
            <a:avLst/>
          </a:prstGeom>
          <a:ln cap="flat" w="28575">
            <a:solidFill>
              <a:srgbClr val="9CAD46"/>
            </a:solidFill>
            <a:prstDash val="solid"/>
            <a:headEnd type="none" len="sm" w="sm"/>
            <a:tailEnd type="none" len="sm" w="sm"/>
          </a:ln>
        </p:spPr>
      </p:sp>
      <p:grpSp>
        <p:nvGrpSpPr>
          <p:cNvPr name="Group 7" id="7"/>
          <p:cNvGrpSpPr/>
          <p:nvPr/>
        </p:nvGrpSpPr>
        <p:grpSpPr>
          <a:xfrm rot="0">
            <a:off x="14251134" y="9096249"/>
            <a:ext cx="286001" cy="28600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DBFF"/>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5201900" y="-2854591"/>
            <a:ext cx="6172200" cy="6172200"/>
          </a:xfrm>
          <a:custGeom>
            <a:avLst/>
            <a:gdLst/>
            <a:ahLst/>
            <a:cxnLst/>
            <a:rect r="r" b="b" t="t" l="l"/>
            <a:pathLst>
              <a:path h="6172200" w="6172200">
                <a:moveTo>
                  <a:pt x="0" y="0"/>
                </a:moveTo>
                <a:lnTo>
                  <a:pt x="6172200" y="0"/>
                </a:lnTo>
                <a:lnTo>
                  <a:pt x="6172200" y="6172200"/>
                </a:lnTo>
                <a:lnTo>
                  <a:pt x="0" y="6172200"/>
                </a:lnTo>
                <a:lnTo>
                  <a:pt x="0" y="0"/>
                </a:lnTo>
                <a:close/>
              </a:path>
            </a:pathLst>
          </a:custGeom>
          <a:blipFill>
            <a:blip r:embed="rId3">
              <a:alphaModFix amt="58000"/>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0">
            <a:off x="11716918" y="1483305"/>
            <a:ext cx="6179679" cy="7320391"/>
            <a:chOff x="0" y="0"/>
            <a:chExt cx="812800" cy="962835"/>
          </a:xfrm>
        </p:grpSpPr>
        <p:sp>
          <p:nvSpPr>
            <p:cNvPr name="Freeform 12" id="12"/>
            <p:cNvSpPr/>
            <p:nvPr/>
          </p:nvSpPr>
          <p:spPr>
            <a:xfrm flipH="false" flipV="false" rot="0">
              <a:off x="0" y="0"/>
              <a:ext cx="812800" cy="962835"/>
            </a:xfrm>
            <a:custGeom>
              <a:avLst/>
              <a:gdLst/>
              <a:ahLst/>
              <a:cxnLst/>
              <a:rect r="r" b="b" t="t" l="l"/>
              <a:pathLst>
                <a:path h="962835" w="812800">
                  <a:moveTo>
                    <a:pt x="406400" y="0"/>
                  </a:moveTo>
                  <a:cubicBezTo>
                    <a:pt x="181951" y="0"/>
                    <a:pt x="0" y="215538"/>
                    <a:pt x="0" y="481418"/>
                  </a:cubicBezTo>
                  <a:cubicBezTo>
                    <a:pt x="0" y="747297"/>
                    <a:pt x="181951" y="962835"/>
                    <a:pt x="406400" y="962835"/>
                  </a:cubicBezTo>
                  <a:cubicBezTo>
                    <a:pt x="630849" y="962835"/>
                    <a:pt x="812800" y="747297"/>
                    <a:pt x="812800" y="481418"/>
                  </a:cubicBezTo>
                  <a:cubicBezTo>
                    <a:pt x="812800" y="215538"/>
                    <a:pt x="630849" y="0"/>
                    <a:pt x="406400" y="0"/>
                  </a:cubicBezTo>
                  <a:close/>
                </a:path>
              </a:pathLst>
            </a:custGeom>
            <a:blipFill>
              <a:blip r:embed="rId5"/>
              <a:stretch>
                <a:fillRect l="-8832" t="0" r="-8832" b="0"/>
              </a:stretch>
            </a:blipFill>
          </p:spPr>
        </p:sp>
      </p:grpSp>
      <p:sp>
        <p:nvSpPr>
          <p:cNvPr name="TextBox 13" id="13"/>
          <p:cNvSpPr txBox="true"/>
          <p:nvPr/>
        </p:nvSpPr>
        <p:spPr>
          <a:xfrm rot="0">
            <a:off x="551675" y="506638"/>
            <a:ext cx="11450909" cy="2182932"/>
          </a:xfrm>
          <a:prstGeom prst="rect">
            <a:avLst/>
          </a:prstGeom>
        </p:spPr>
        <p:txBody>
          <a:bodyPr anchor="t" rtlCol="false" tIns="0" lIns="0" bIns="0" rIns="0">
            <a:spAutoFit/>
          </a:bodyPr>
          <a:lstStyle/>
          <a:p>
            <a:pPr algn="l">
              <a:lnSpc>
                <a:spcPts val="8374"/>
              </a:lnSpc>
            </a:pPr>
            <a:r>
              <a:rPr lang="en-US" sz="8052">
                <a:solidFill>
                  <a:srgbClr val="F4F6E7"/>
                </a:solidFill>
                <a:latin typeface="Bobby Jones"/>
                <a:ea typeface="Bobby Jones"/>
                <a:cs typeface="Bobby Jones"/>
                <a:sym typeface="Bobby Jones"/>
              </a:rPr>
              <a:t>How Do Farm-level Prices influence Retail Prices?</a:t>
            </a:r>
            <a:r>
              <a:rPr lang="en-US" sz="8052">
                <a:solidFill>
                  <a:srgbClr val="FFFFFF"/>
                </a:solidFill>
                <a:latin typeface="Bobby Jones"/>
                <a:ea typeface="Bobby Jones"/>
                <a:cs typeface="Bobby Jones"/>
                <a:sym typeface="Bobby Jones"/>
              </a:rPr>
              <a:t> </a:t>
            </a:r>
          </a:p>
        </p:txBody>
      </p:sp>
      <p:sp>
        <p:nvSpPr>
          <p:cNvPr name="TextBox 14" id="14"/>
          <p:cNvSpPr txBox="true"/>
          <p:nvPr/>
        </p:nvSpPr>
        <p:spPr>
          <a:xfrm rot="0">
            <a:off x="821298" y="3835293"/>
            <a:ext cx="10290515" cy="4631698"/>
          </a:xfrm>
          <a:prstGeom prst="rect">
            <a:avLst/>
          </a:prstGeom>
        </p:spPr>
        <p:txBody>
          <a:bodyPr anchor="t" rtlCol="false" tIns="0" lIns="0" bIns="0" rIns="0">
            <a:spAutoFit/>
          </a:bodyPr>
          <a:lstStyle/>
          <a:p>
            <a:pPr algn="just">
              <a:lnSpc>
                <a:spcPts val="4584"/>
              </a:lnSpc>
              <a:spcBef>
                <a:spcPct val="0"/>
              </a:spcBef>
            </a:pPr>
            <a:r>
              <a:rPr lang="en-US" sz="3274">
                <a:solidFill>
                  <a:srgbClr val="F4F6E7"/>
                </a:solidFill>
                <a:latin typeface="Bobby Jones"/>
                <a:ea typeface="Bobby Jones"/>
                <a:cs typeface="Bobby Jones"/>
                <a:sym typeface="Bobby Jones"/>
              </a:rPr>
              <a:t>The relationship between prices at the farm level and retail prices can be examined through statistical analysis, such as correlation and regression, to determine the extent of their influence. While farm-level prices are expected to have a direct impact on retail prices, this influence may be mediated by factors like wholesale costs, processing, transportation, and retailer markups.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337344" y="174665"/>
            <a:ext cx="530888" cy="617312"/>
          </a:xfrm>
          <a:custGeom>
            <a:avLst/>
            <a:gdLst/>
            <a:ahLst/>
            <a:cxnLst/>
            <a:rect r="r" b="b" t="t" l="l"/>
            <a:pathLst>
              <a:path h="617312" w="530888">
                <a:moveTo>
                  <a:pt x="0" y="0"/>
                </a:moveTo>
                <a:lnTo>
                  <a:pt x="530888" y="0"/>
                </a:lnTo>
                <a:lnTo>
                  <a:pt x="530888" y="617311"/>
                </a:lnTo>
                <a:lnTo>
                  <a:pt x="0" y="6173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029515" y="-1031595"/>
            <a:ext cx="12370599" cy="1799360"/>
          </a:xfrm>
          <a:custGeom>
            <a:avLst/>
            <a:gdLst/>
            <a:ahLst/>
            <a:cxnLst/>
            <a:rect r="r" b="b" t="t" l="l"/>
            <a:pathLst>
              <a:path h="1799360" w="12370599">
                <a:moveTo>
                  <a:pt x="0" y="0"/>
                </a:moveTo>
                <a:lnTo>
                  <a:pt x="12370599" y="0"/>
                </a:lnTo>
                <a:lnTo>
                  <a:pt x="12370599" y="1799360"/>
                </a:lnTo>
                <a:lnTo>
                  <a:pt x="0" y="17993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8" id="8"/>
          <p:cNvSpPr/>
          <p:nvPr/>
        </p:nvSpPr>
        <p:spPr>
          <a:xfrm flipV="true">
            <a:off x="-895029" y="5006952"/>
            <a:ext cx="17849087" cy="122261"/>
          </a:xfrm>
          <a:prstGeom prst="line">
            <a:avLst/>
          </a:prstGeom>
          <a:ln cap="flat" w="28575">
            <a:solidFill>
              <a:srgbClr val="F1835B"/>
            </a:solidFill>
            <a:prstDash val="solid"/>
            <a:headEnd type="none" len="sm" w="sm"/>
            <a:tailEnd type="none" len="sm" w="sm"/>
          </a:ln>
        </p:spPr>
      </p:sp>
      <p:grpSp>
        <p:nvGrpSpPr>
          <p:cNvPr name="Group 9" id="9"/>
          <p:cNvGrpSpPr/>
          <p:nvPr/>
        </p:nvGrpSpPr>
        <p:grpSpPr>
          <a:xfrm rot="0">
            <a:off x="16954052" y="4768086"/>
            <a:ext cx="493403" cy="474353"/>
            <a:chOff x="0" y="0"/>
            <a:chExt cx="812800" cy="781418"/>
          </a:xfrm>
        </p:grpSpPr>
        <p:sp>
          <p:nvSpPr>
            <p:cNvPr name="Freeform 10" id="10"/>
            <p:cNvSpPr/>
            <p:nvPr/>
          </p:nvSpPr>
          <p:spPr>
            <a:xfrm flipH="false" flipV="false" rot="0">
              <a:off x="0" y="0"/>
              <a:ext cx="812800" cy="781418"/>
            </a:xfrm>
            <a:custGeom>
              <a:avLst/>
              <a:gdLst/>
              <a:ahLst/>
              <a:cxnLst/>
              <a:rect r="r" b="b" t="t" l="l"/>
              <a:pathLst>
                <a:path h="781418" w="812800">
                  <a:moveTo>
                    <a:pt x="406400" y="0"/>
                  </a:moveTo>
                  <a:cubicBezTo>
                    <a:pt x="181951" y="0"/>
                    <a:pt x="0" y="174926"/>
                    <a:pt x="0" y="390709"/>
                  </a:cubicBezTo>
                  <a:cubicBezTo>
                    <a:pt x="0" y="606492"/>
                    <a:pt x="181951" y="781418"/>
                    <a:pt x="406400" y="781418"/>
                  </a:cubicBezTo>
                  <a:cubicBezTo>
                    <a:pt x="630849" y="781418"/>
                    <a:pt x="812800" y="606492"/>
                    <a:pt x="812800" y="390709"/>
                  </a:cubicBezTo>
                  <a:cubicBezTo>
                    <a:pt x="812800" y="174926"/>
                    <a:pt x="630849" y="0"/>
                    <a:pt x="406400" y="0"/>
                  </a:cubicBezTo>
                  <a:close/>
                </a:path>
              </a:pathLst>
            </a:custGeom>
            <a:solidFill>
              <a:srgbClr val="F1835B"/>
            </a:solidFill>
          </p:spPr>
        </p:sp>
        <p:sp>
          <p:nvSpPr>
            <p:cNvPr name="TextBox 11" id="11"/>
            <p:cNvSpPr txBox="true"/>
            <p:nvPr/>
          </p:nvSpPr>
          <p:spPr>
            <a:xfrm>
              <a:off x="76200" y="35158"/>
              <a:ext cx="660400" cy="673002"/>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204254" y="1162502"/>
            <a:ext cx="8827622" cy="5803893"/>
            <a:chOff x="0" y="0"/>
            <a:chExt cx="1236255" cy="812800"/>
          </a:xfrm>
        </p:grpSpPr>
        <p:sp>
          <p:nvSpPr>
            <p:cNvPr name="Freeform 13" id="13"/>
            <p:cNvSpPr/>
            <p:nvPr/>
          </p:nvSpPr>
          <p:spPr>
            <a:xfrm flipH="false" flipV="false" rot="0">
              <a:off x="0" y="0"/>
              <a:ext cx="1236255" cy="812800"/>
            </a:xfrm>
            <a:custGeom>
              <a:avLst/>
              <a:gdLst/>
              <a:ahLst/>
              <a:cxnLst/>
              <a:rect r="r" b="b" t="t" l="l"/>
              <a:pathLst>
                <a:path h="812800" w="1236255">
                  <a:moveTo>
                    <a:pt x="20171" y="0"/>
                  </a:moveTo>
                  <a:lnTo>
                    <a:pt x="1216084" y="0"/>
                  </a:lnTo>
                  <a:cubicBezTo>
                    <a:pt x="1227224" y="0"/>
                    <a:pt x="1236255" y="9031"/>
                    <a:pt x="1236255" y="20171"/>
                  </a:cubicBezTo>
                  <a:lnTo>
                    <a:pt x="1236255" y="792629"/>
                  </a:lnTo>
                  <a:cubicBezTo>
                    <a:pt x="1236255" y="803769"/>
                    <a:pt x="1227224" y="812800"/>
                    <a:pt x="1216084" y="812800"/>
                  </a:cubicBezTo>
                  <a:lnTo>
                    <a:pt x="20171" y="812800"/>
                  </a:lnTo>
                  <a:cubicBezTo>
                    <a:pt x="9031" y="812800"/>
                    <a:pt x="0" y="803769"/>
                    <a:pt x="0" y="792629"/>
                  </a:cubicBezTo>
                  <a:lnTo>
                    <a:pt x="0" y="20171"/>
                  </a:lnTo>
                  <a:cubicBezTo>
                    <a:pt x="0" y="9031"/>
                    <a:pt x="9031" y="0"/>
                    <a:pt x="20171" y="0"/>
                  </a:cubicBezTo>
                  <a:close/>
                </a:path>
              </a:pathLst>
            </a:custGeom>
            <a:blipFill>
              <a:blip r:embed="rId7"/>
              <a:stretch>
                <a:fillRect l="-6314" t="0" r="-6314" b="0"/>
              </a:stretch>
            </a:blipFill>
          </p:spPr>
        </p:sp>
      </p:grpSp>
      <p:sp>
        <p:nvSpPr>
          <p:cNvPr name="TextBox 14" id="14"/>
          <p:cNvSpPr txBox="true"/>
          <p:nvPr/>
        </p:nvSpPr>
        <p:spPr>
          <a:xfrm rot="0">
            <a:off x="1028700" y="212765"/>
            <a:ext cx="8708398" cy="984008"/>
          </a:xfrm>
          <a:prstGeom prst="rect">
            <a:avLst/>
          </a:prstGeom>
        </p:spPr>
        <p:txBody>
          <a:bodyPr anchor="t" rtlCol="false" tIns="0" lIns="0" bIns="0" rIns="0">
            <a:spAutoFit/>
          </a:bodyPr>
          <a:lstStyle/>
          <a:p>
            <a:pPr algn="l">
              <a:lnSpc>
                <a:spcPts val="6975"/>
              </a:lnSpc>
            </a:pPr>
            <a:r>
              <a:rPr lang="en-US" sz="6706" b="true">
                <a:solidFill>
                  <a:srgbClr val="F1835B"/>
                </a:solidFill>
                <a:latin typeface="Poppins Bold"/>
                <a:ea typeface="Poppins Bold"/>
                <a:cs typeface="Poppins Bold"/>
                <a:sym typeface="Poppins Bold"/>
              </a:rPr>
              <a:t>The Data Analysis</a:t>
            </a:r>
          </a:p>
        </p:txBody>
      </p:sp>
      <p:sp>
        <p:nvSpPr>
          <p:cNvPr name="TextBox 15" id="15"/>
          <p:cNvSpPr txBox="true"/>
          <p:nvPr/>
        </p:nvSpPr>
        <p:spPr>
          <a:xfrm rot="0">
            <a:off x="868232" y="7280720"/>
            <a:ext cx="16085826" cy="2485370"/>
          </a:xfrm>
          <a:prstGeom prst="rect">
            <a:avLst/>
          </a:prstGeom>
        </p:spPr>
        <p:txBody>
          <a:bodyPr anchor="t" rtlCol="false" tIns="0" lIns="0" bIns="0" rIns="0">
            <a:spAutoFit/>
          </a:bodyPr>
          <a:lstStyle/>
          <a:p>
            <a:pPr algn="just">
              <a:lnSpc>
                <a:spcPts val="2842"/>
              </a:lnSpc>
            </a:pPr>
            <a:r>
              <a:rPr lang="en-US" sz="2030">
                <a:solidFill>
                  <a:srgbClr val="F1835B"/>
                </a:solidFill>
                <a:latin typeface="Poppins"/>
                <a:ea typeface="Poppins"/>
                <a:cs typeface="Poppins"/>
                <a:sym typeface="Poppins"/>
              </a:rPr>
              <a:t>Observations:</a:t>
            </a:r>
          </a:p>
          <a:p>
            <a:pPr algn="just" marL="438373" indent="-219186" lvl="1">
              <a:lnSpc>
                <a:spcPts val="2842"/>
              </a:lnSpc>
              <a:buAutoNum type="arabicPeriod" startAt="1"/>
            </a:pPr>
            <a:r>
              <a:rPr lang="en-US" sz="2030">
                <a:solidFill>
                  <a:srgbClr val="F1835B"/>
                </a:solidFill>
                <a:latin typeface="Poppins"/>
                <a:ea typeface="Poppins"/>
                <a:cs typeface="Poppins"/>
                <a:sym typeface="Poppins"/>
              </a:rPr>
              <a:t>Upward Trend: </a:t>
            </a:r>
            <a:r>
              <a:rPr lang="en-US" sz="2030">
                <a:solidFill>
                  <a:srgbClr val="F1835B"/>
                </a:solidFill>
                <a:latin typeface="Poppins"/>
                <a:ea typeface="Poppins"/>
                <a:cs typeface="Poppins"/>
                <a:sym typeface="Poppins"/>
              </a:rPr>
              <a:t>All value categories (Gross Farm, Net Farm, Wholesale, Retail) exhibit a steady increase over time.</a:t>
            </a:r>
          </a:p>
          <a:p>
            <a:pPr algn="just" marL="438373" indent="-219186" lvl="1">
              <a:lnSpc>
                <a:spcPts val="2842"/>
              </a:lnSpc>
              <a:buAutoNum type="arabicPeriod" startAt="1"/>
            </a:pPr>
            <a:r>
              <a:rPr lang="en-US" sz="2030">
                <a:solidFill>
                  <a:srgbClr val="F1835B"/>
                </a:solidFill>
                <a:latin typeface="Poppins"/>
                <a:ea typeface="Poppins"/>
                <a:cs typeface="Poppins"/>
                <a:sym typeface="Poppins"/>
              </a:rPr>
              <a:t>Retail Value: The retail value is consistently the highest, showing a significant gap compared to farm and wholesale values.</a:t>
            </a:r>
          </a:p>
          <a:p>
            <a:pPr algn="just" marL="438373" indent="-219186" lvl="1">
              <a:lnSpc>
                <a:spcPts val="2842"/>
              </a:lnSpc>
              <a:spcBef>
                <a:spcPct val="0"/>
              </a:spcBef>
              <a:buAutoNum type="arabicPeriod" startAt="1"/>
            </a:pPr>
            <a:r>
              <a:rPr lang="en-US" sz="2030">
                <a:solidFill>
                  <a:srgbClr val="F1835B"/>
                </a:solidFill>
                <a:latin typeface="Poppins"/>
                <a:ea typeface="Poppins"/>
                <a:cs typeface="Poppins"/>
                <a:sym typeface="Poppins"/>
              </a:rPr>
              <a:t>Parallel Movement: The trends of the categories largely move in parallel, suggesting interdependence between farm, wholesale, and retail pricing.</a:t>
            </a:r>
          </a:p>
          <a:p>
            <a:pPr algn="just">
              <a:lnSpc>
                <a:spcPts val="2842"/>
              </a:lnSpc>
              <a:spcBef>
                <a:spcPct val="0"/>
              </a:spcBef>
            </a:pPr>
          </a:p>
        </p:txBody>
      </p:sp>
      <p:sp>
        <p:nvSpPr>
          <p:cNvPr name="TextBox 16" id="16"/>
          <p:cNvSpPr txBox="true"/>
          <p:nvPr/>
        </p:nvSpPr>
        <p:spPr>
          <a:xfrm rot="0">
            <a:off x="3404952" y="2869711"/>
            <a:ext cx="3955894" cy="502155"/>
          </a:xfrm>
          <a:prstGeom prst="rect">
            <a:avLst/>
          </a:prstGeom>
        </p:spPr>
        <p:txBody>
          <a:bodyPr anchor="t" rtlCol="false" tIns="0" lIns="0" bIns="0" rIns="0">
            <a:spAutoFit/>
          </a:bodyPr>
          <a:lstStyle/>
          <a:p>
            <a:pPr algn="l">
              <a:lnSpc>
                <a:spcPts val="3751"/>
              </a:lnSpc>
            </a:pPr>
            <a:r>
              <a:rPr lang="en-US" sz="3607">
                <a:solidFill>
                  <a:srgbClr val="15136E"/>
                </a:solidFill>
                <a:latin typeface="Bobby Jones"/>
                <a:ea typeface="Bobby Jones"/>
                <a:cs typeface="Bobby Jones"/>
                <a:sym typeface="Bobby Jones"/>
              </a:rPr>
              <a:t>Beef Trends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83096" y="76982"/>
            <a:ext cx="18104904" cy="10133036"/>
            <a:chOff x="0" y="0"/>
            <a:chExt cx="4768370" cy="2668783"/>
          </a:xfrm>
        </p:grpSpPr>
        <p:sp>
          <p:nvSpPr>
            <p:cNvPr name="Freeform 4" id="4"/>
            <p:cNvSpPr/>
            <p:nvPr/>
          </p:nvSpPr>
          <p:spPr>
            <a:xfrm flipH="false" flipV="false" rot="0">
              <a:off x="0" y="0"/>
              <a:ext cx="4768370" cy="2668783"/>
            </a:xfrm>
            <a:custGeom>
              <a:avLst/>
              <a:gdLst/>
              <a:ahLst/>
              <a:cxnLst/>
              <a:rect r="r" b="b" t="t" l="l"/>
              <a:pathLst>
                <a:path h="2668783" w="4768370">
                  <a:moveTo>
                    <a:pt x="0" y="0"/>
                  </a:moveTo>
                  <a:lnTo>
                    <a:pt x="4768370" y="0"/>
                  </a:lnTo>
                  <a:lnTo>
                    <a:pt x="4768370" y="2668783"/>
                  </a:lnTo>
                  <a:lnTo>
                    <a:pt x="0" y="2668783"/>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4768370" cy="2706883"/>
            </a:xfrm>
            <a:prstGeom prst="rect">
              <a:avLst/>
            </a:prstGeom>
          </p:spPr>
          <p:txBody>
            <a:bodyPr anchor="ctr" rtlCol="false" tIns="50800" lIns="50800" bIns="50800" rIns="50800"/>
            <a:lstStyle/>
            <a:p>
              <a:pPr algn="ctr">
                <a:lnSpc>
                  <a:spcPts val="2659"/>
                </a:lnSpc>
              </a:pPr>
            </a:p>
            <a:p>
              <a:pPr algn="ctr">
                <a:lnSpc>
                  <a:spcPts val="2659"/>
                </a:lnSpc>
                <a:spcBef>
                  <a:spcPct val="0"/>
                </a:spcBef>
              </a:pPr>
            </a:p>
          </p:txBody>
        </p:sp>
      </p:grpSp>
      <p:sp>
        <p:nvSpPr>
          <p:cNvPr name="Freeform 6" id="6"/>
          <p:cNvSpPr/>
          <p:nvPr/>
        </p:nvSpPr>
        <p:spPr>
          <a:xfrm flipH="false" flipV="false" rot="0">
            <a:off x="183096" y="153964"/>
            <a:ext cx="530888" cy="617312"/>
          </a:xfrm>
          <a:custGeom>
            <a:avLst/>
            <a:gdLst/>
            <a:ahLst/>
            <a:cxnLst/>
            <a:rect r="r" b="b" t="t" l="l"/>
            <a:pathLst>
              <a:path h="617312" w="530888">
                <a:moveTo>
                  <a:pt x="0" y="0"/>
                </a:moveTo>
                <a:lnTo>
                  <a:pt x="530888" y="0"/>
                </a:lnTo>
                <a:lnTo>
                  <a:pt x="530888" y="617312"/>
                </a:lnTo>
                <a:lnTo>
                  <a:pt x="0" y="61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713984" y="1556524"/>
            <a:ext cx="8896646" cy="5163409"/>
            <a:chOff x="0" y="0"/>
            <a:chExt cx="1378323" cy="799947"/>
          </a:xfrm>
        </p:grpSpPr>
        <p:sp>
          <p:nvSpPr>
            <p:cNvPr name="Freeform 8" id="8"/>
            <p:cNvSpPr/>
            <p:nvPr/>
          </p:nvSpPr>
          <p:spPr>
            <a:xfrm flipH="false" flipV="false" rot="0">
              <a:off x="0" y="0"/>
              <a:ext cx="1378323" cy="799947"/>
            </a:xfrm>
            <a:custGeom>
              <a:avLst/>
              <a:gdLst/>
              <a:ahLst/>
              <a:cxnLst/>
              <a:rect r="r" b="b" t="t" l="l"/>
              <a:pathLst>
                <a:path h="799947" w="1378323">
                  <a:moveTo>
                    <a:pt x="0" y="0"/>
                  </a:moveTo>
                  <a:lnTo>
                    <a:pt x="1378323" y="0"/>
                  </a:lnTo>
                  <a:lnTo>
                    <a:pt x="1378323" y="799947"/>
                  </a:lnTo>
                  <a:lnTo>
                    <a:pt x="0" y="799947"/>
                  </a:lnTo>
                  <a:close/>
                </a:path>
              </a:pathLst>
            </a:custGeom>
            <a:blipFill>
              <a:blip r:embed="rId5"/>
              <a:stretch>
                <a:fillRect l="0" t="-613" r="0" b="-613"/>
              </a:stretch>
            </a:blipFill>
          </p:spPr>
        </p:sp>
      </p:grpSp>
      <p:grpSp>
        <p:nvGrpSpPr>
          <p:cNvPr name="Group 9" id="9"/>
          <p:cNvGrpSpPr/>
          <p:nvPr/>
        </p:nvGrpSpPr>
        <p:grpSpPr>
          <a:xfrm rot="0">
            <a:off x="448540" y="7500983"/>
            <a:ext cx="11864046" cy="2514699"/>
            <a:chOff x="0" y="0"/>
            <a:chExt cx="3834692" cy="812800"/>
          </a:xfrm>
        </p:grpSpPr>
        <p:sp>
          <p:nvSpPr>
            <p:cNvPr name="Freeform 10" id="10"/>
            <p:cNvSpPr/>
            <p:nvPr/>
          </p:nvSpPr>
          <p:spPr>
            <a:xfrm flipH="false" flipV="false" rot="0">
              <a:off x="0" y="0"/>
              <a:ext cx="3834692" cy="812800"/>
            </a:xfrm>
            <a:custGeom>
              <a:avLst/>
              <a:gdLst/>
              <a:ahLst/>
              <a:cxnLst/>
              <a:rect r="r" b="b" t="t" l="l"/>
              <a:pathLst>
                <a:path h="812800" w="3834692">
                  <a:moveTo>
                    <a:pt x="0" y="0"/>
                  </a:moveTo>
                  <a:lnTo>
                    <a:pt x="3834692" y="0"/>
                  </a:lnTo>
                  <a:lnTo>
                    <a:pt x="3834692" y="812800"/>
                  </a:lnTo>
                  <a:lnTo>
                    <a:pt x="0" y="812800"/>
                  </a:lnTo>
                  <a:close/>
                </a:path>
              </a:pathLst>
            </a:custGeom>
            <a:blipFill>
              <a:blip r:embed="rId6"/>
              <a:stretch>
                <a:fillRect l="0" t="-3647" r="0" b="-1891"/>
              </a:stretch>
            </a:blipFill>
          </p:spPr>
        </p:sp>
      </p:grpSp>
      <p:sp>
        <p:nvSpPr>
          <p:cNvPr name="TextBox 11" id="11"/>
          <p:cNvSpPr txBox="true"/>
          <p:nvPr/>
        </p:nvSpPr>
        <p:spPr>
          <a:xfrm rot="0">
            <a:off x="904259" y="-13757"/>
            <a:ext cx="16355041" cy="1389092"/>
          </a:xfrm>
          <a:prstGeom prst="rect">
            <a:avLst/>
          </a:prstGeom>
        </p:spPr>
        <p:txBody>
          <a:bodyPr anchor="t" rtlCol="false" tIns="0" lIns="0" bIns="0" rIns="0">
            <a:spAutoFit/>
          </a:bodyPr>
          <a:lstStyle/>
          <a:p>
            <a:pPr algn="ctr">
              <a:lnSpc>
                <a:spcPts val="11110"/>
              </a:lnSpc>
            </a:pPr>
            <a:r>
              <a:rPr lang="en-US" sz="7936">
                <a:solidFill>
                  <a:srgbClr val="FCA404"/>
                </a:solidFill>
                <a:latin typeface="Bobby Jones"/>
                <a:ea typeface="Bobby Jones"/>
                <a:cs typeface="Bobby Jones"/>
                <a:sym typeface="Bobby Jones"/>
              </a:rPr>
              <a:t>2015: A SIgnifigant Year for BeeF</a:t>
            </a:r>
          </a:p>
        </p:txBody>
      </p:sp>
      <p:sp>
        <p:nvSpPr>
          <p:cNvPr name="TextBox 12" id="12"/>
          <p:cNvSpPr txBox="true"/>
          <p:nvPr/>
        </p:nvSpPr>
        <p:spPr>
          <a:xfrm rot="0">
            <a:off x="10080094" y="4803356"/>
            <a:ext cx="7849365" cy="2829390"/>
          </a:xfrm>
          <a:prstGeom prst="rect">
            <a:avLst/>
          </a:prstGeom>
        </p:spPr>
        <p:txBody>
          <a:bodyPr anchor="t" rtlCol="false" tIns="0" lIns="0" bIns="0" rIns="0">
            <a:spAutoFit/>
          </a:bodyPr>
          <a:lstStyle/>
          <a:p>
            <a:pPr algn="ctr">
              <a:lnSpc>
                <a:spcPts val="3334"/>
              </a:lnSpc>
            </a:pPr>
            <a:r>
              <a:rPr lang="en-US" sz="2381">
                <a:solidFill>
                  <a:srgbClr val="FCA404"/>
                </a:solidFill>
                <a:latin typeface="Poppins"/>
                <a:ea typeface="Poppins"/>
                <a:cs typeface="Poppins"/>
                <a:sym typeface="Poppins"/>
              </a:rPr>
              <a:t>2015 was a landmark year for beef production trends, characterized by significant increases across all value metrics. The economic and market conditions of this year warrant deeper analysis to understand the drivers behind these record values.</a:t>
            </a:r>
          </a:p>
          <a:p>
            <a:pPr algn="ctr">
              <a:lnSpc>
                <a:spcPts val="2914"/>
              </a:lnSpc>
            </a:pPr>
          </a:p>
          <a:p>
            <a:pPr algn="ctr">
              <a:lnSpc>
                <a:spcPts val="2914"/>
              </a:lnSpc>
              <a:spcBef>
                <a:spcPct val="0"/>
              </a:spcBef>
            </a:pPr>
          </a:p>
        </p:txBody>
      </p:sp>
      <p:sp>
        <p:nvSpPr>
          <p:cNvPr name="TextBox 13" id="13"/>
          <p:cNvSpPr txBox="true"/>
          <p:nvPr/>
        </p:nvSpPr>
        <p:spPr>
          <a:xfrm rot="0">
            <a:off x="10148786" y="1727516"/>
            <a:ext cx="7711980" cy="2732940"/>
          </a:xfrm>
          <a:prstGeom prst="rect">
            <a:avLst/>
          </a:prstGeom>
        </p:spPr>
        <p:txBody>
          <a:bodyPr anchor="t" rtlCol="false" tIns="0" lIns="0" bIns="0" rIns="0">
            <a:spAutoFit/>
          </a:bodyPr>
          <a:lstStyle/>
          <a:p>
            <a:pPr algn="ctr">
              <a:lnSpc>
                <a:spcPts val="3730"/>
              </a:lnSpc>
            </a:pPr>
            <a:r>
              <a:rPr lang="en-US" sz="2664">
                <a:solidFill>
                  <a:srgbClr val="FCA404"/>
                </a:solidFill>
                <a:latin typeface="Canva Sans"/>
                <a:ea typeface="Canva Sans"/>
                <a:cs typeface="Canva Sans"/>
                <a:sym typeface="Canva Sans"/>
              </a:rPr>
              <a:t> Notable Peaks Across Metrics: </a:t>
            </a:r>
            <a:r>
              <a:rPr lang="en-US" sz="2664">
                <a:solidFill>
                  <a:srgbClr val="FCA404"/>
                </a:solidFill>
                <a:latin typeface="Canva Sans"/>
                <a:ea typeface="Canva Sans"/>
                <a:cs typeface="Canva Sans"/>
                <a:sym typeface="Canva Sans"/>
              </a:rPr>
              <a:t>Retail Value: $628.89, significantly higher than the historical average.</a:t>
            </a:r>
          </a:p>
          <a:p>
            <a:pPr algn="ctr">
              <a:lnSpc>
                <a:spcPts val="3730"/>
              </a:lnSpc>
            </a:pPr>
            <a:r>
              <a:rPr lang="en-US" sz="2664">
                <a:solidFill>
                  <a:srgbClr val="FCA404"/>
                </a:solidFill>
                <a:latin typeface="Canva Sans"/>
                <a:ea typeface="Canva Sans"/>
                <a:cs typeface="Canva Sans"/>
                <a:sym typeface="Canva Sans"/>
              </a:rPr>
              <a:t>Wholesale Value: $362.78, a substantial increase compared to other years.</a:t>
            </a:r>
          </a:p>
          <a:p>
            <a:pPr algn="ctr">
              <a:lnSpc>
                <a:spcPts val="3264"/>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1422" y="308656"/>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249913" y="1028700"/>
            <a:ext cx="10702471" cy="6373328"/>
            <a:chOff x="0" y="0"/>
            <a:chExt cx="5103513" cy="3039145"/>
          </a:xfrm>
        </p:grpSpPr>
        <p:sp>
          <p:nvSpPr>
            <p:cNvPr name="Freeform 7" id="7"/>
            <p:cNvSpPr/>
            <p:nvPr/>
          </p:nvSpPr>
          <p:spPr>
            <a:xfrm flipH="false" flipV="false" rot="0">
              <a:off x="0" y="0"/>
              <a:ext cx="5103513" cy="3039146"/>
            </a:xfrm>
            <a:custGeom>
              <a:avLst/>
              <a:gdLst/>
              <a:ahLst/>
              <a:cxnLst/>
              <a:rect r="r" b="b" t="t" l="l"/>
              <a:pathLst>
                <a:path h="3039146" w="5103513">
                  <a:moveTo>
                    <a:pt x="57870" y="0"/>
                  </a:moveTo>
                  <a:lnTo>
                    <a:pt x="5045643" y="0"/>
                  </a:lnTo>
                  <a:cubicBezTo>
                    <a:pt x="5077604" y="0"/>
                    <a:pt x="5103513" y="25909"/>
                    <a:pt x="5103513" y="57870"/>
                  </a:cubicBezTo>
                  <a:lnTo>
                    <a:pt x="5103513" y="2981275"/>
                  </a:lnTo>
                  <a:cubicBezTo>
                    <a:pt x="5103513" y="3013236"/>
                    <a:pt x="5077604" y="3039146"/>
                    <a:pt x="5045643" y="3039146"/>
                  </a:cubicBezTo>
                  <a:lnTo>
                    <a:pt x="57870" y="3039146"/>
                  </a:lnTo>
                  <a:cubicBezTo>
                    <a:pt x="25909" y="3039146"/>
                    <a:pt x="0" y="3013236"/>
                    <a:pt x="0" y="2981275"/>
                  </a:cubicBezTo>
                  <a:lnTo>
                    <a:pt x="0" y="57870"/>
                  </a:lnTo>
                  <a:cubicBezTo>
                    <a:pt x="0" y="25909"/>
                    <a:pt x="25909" y="0"/>
                    <a:pt x="57870" y="0"/>
                  </a:cubicBezTo>
                  <a:close/>
                </a:path>
              </a:pathLst>
            </a:custGeom>
            <a:blipFill>
              <a:blip r:embed="rId3"/>
              <a:stretch>
                <a:fillRect l="-253" t="0" r="-253" b="0"/>
              </a:stretch>
            </a:blipFill>
            <a:ln w="323850" cap="rnd">
              <a:gradFill>
                <a:gsLst>
                  <a:gs pos="0">
                    <a:srgbClr val="00D1FF">
                      <a:alpha val="100000"/>
                    </a:srgbClr>
                  </a:gs>
                  <a:gs pos="100000">
                    <a:srgbClr val="001496">
                      <a:alpha val="100000"/>
                    </a:srgbClr>
                  </a:gs>
                </a:gsLst>
                <a:path path="circle">
                  <a:fillToRect l="0" r="100000" t="0" b="100000"/>
                </a:path>
                <a:tileRect r="0" l="-100000" b="0" t="-100000"/>
              </a:gradFill>
              <a:prstDash val="solid"/>
              <a:round/>
            </a:ln>
          </p:spPr>
        </p:sp>
      </p:grpSp>
      <p:sp>
        <p:nvSpPr>
          <p:cNvPr name="Freeform 8" id="8"/>
          <p:cNvSpPr/>
          <p:nvPr/>
        </p:nvSpPr>
        <p:spPr>
          <a:xfrm flipH="false" flipV="false" rot="0">
            <a:off x="171422" y="0"/>
            <a:ext cx="530888" cy="617312"/>
          </a:xfrm>
          <a:custGeom>
            <a:avLst/>
            <a:gdLst/>
            <a:ahLst/>
            <a:cxnLst/>
            <a:rect r="r" b="b" t="t" l="l"/>
            <a:pathLst>
              <a:path h="617312" w="530888">
                <a:moveTo>
                  <a:pt x="0" y="0"/>
                </a:moveTo>
                <a:lnTo>
                  <a:pt x="530888" y="0"/>
                </a:lnTo>
                <a:lnTo>
                  <a:pt x="530888" y="617312"/>
                </a:lnTo>
                <a:lnTo>
                  <a:pt x="0" y="6173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028700" y="85725"/>
            <a:ext cx="7805547" cy="860321"/>
          </a:xfrm>
          <a:prstGeom prst="rect">
            <a:avLst/>
          </a:prstGeom>
        </p:spPr>
        <p:txBody>
          <a:bodyPr anchor="t" rtlCol="false" tIns="0" lIns="0" bIns="0" rIns="0">
            <a:spAutoFit/>
          </a:bodyPr>
          <a:lstStyle/>
          <a:p>
            <a:pPr algn="l">
              <a:lnSpc>
                <a:spcPts val="6494"/>
              </a:lnSpc>
            </a:pPr>
            <a:r>
              <a:rPr lang="en-US" sz="6244">
                <a:solidFill>
                  <a:srgbClr val="3CA438"/>
                </a:solidFill>
                <a:latin typeface="Bobby Jones"/>
                <a:ea typeface="Bobby Jones"/>
                <a:cs typeface="Bobby Jones"/>
                <a:sym typeface="Bobby Jones"/>
              </a:rPr>
              <a:t>The Data Analysis</a:t>
            </a:r>
          </a:p>
        </p:txBody>
      </p:sp>
      <p:sp>
        <p:nvSpPr>
          <p:cNvPr name="TextBox 10" id="10"/>
          <p:cNvSpPr txBox="true"/>
          <p:nvPr/>
        </p:nvSpPr>
        <p:spPr>
          <a:xfrm rot="0">
            <a:off x="7237392" y="7541857"/>
            <a:ext cx="10342554" cy="3087923"/>
          </a:xfrm>
          <a:prstGeom prst="rect">
            <a:avLst/>
          </a:prstGeom>
        </p:spPr>
        <p:txBody>
          <a:bodyPr anchor="t" rtlCol="false" tIns="0" lIns="0" bIns="0" rIns="0">
            <a:spAutoFit/>
          </a:bodyPr>
          <a:lstStyle/>
          <a:p>
            <a:pPr algn="just">
              <a:lnSpc>
                <a:spcPts val="4099"/>
              </a:lnSpc>
            </a:pPr>
            <a:r>
              <a:rPr lang="en-US" sz="2928">
                <a:solidFill>
                  <a:srgbClr val="F9821C"/>
                </a:solidFill>
                <a:latin typeface="Poppins"/>
                <a:ea typeface="Poppins"/>
                <a:cs typeface="Poppins"/>
                <a:sym typeface="Poppins"/>
              </a:rPr>
              <a:t>2022 was a landmark year for the pork market, characterized by record-breaking retail values and significant growth across all production stages. These trends underscore the importance of understanding economic and market drivers behind this growth.</a:t>
            </a:r>
          </a:p>
          <a:p>
            <a:pPr algn="just">
              <a:lnSpc>
                <a:spcPts val="4099"/>
              </a:lnSpc>
              <a:spcBef>
                <a:spcPct val="0"/>
              </a:spcBef>
            </a:pPr>
          </a:p>
        </p:txBody>
      </p:sp>
      <p:sp>
        <p:nvSpPr>
          <p:cNvPr name="TextBox 11" id="11"/>
          <p:cNvSpPr txBox="true"/>
          <p:nvPr/>
        </p:nvSpPr>
        <p:spPr>
          <a:xfrm rot="0">
            <a:off x="4687529" y="2580712"/>
            <a:ext cx="3118260" cy="580754"/>
          </a:xfrm>
          <a:prstGeom prst="rect">
            <a:avLst/>
          </a:prstGeom>
        </p:spPr>
        <p:txBody>
          <a:bodyPr anchor="t" rtlCol="false" tIns="0" lIns="0" bIns="0" rIns="0">
            <a:spAutoFit/>
          </a:bodyPr>
          <a:lstStyle/>
          <a:p>
            <a:pPr algn="l">
              <a:lnSpc>
                <a:spcPts val="4373"/>
              </a:lnSpc>
            </a:pPr>
            <a:r>
              <a:rPr lang="en-US" sz="4205">
                <a:solidFill>
                  <a:srgbClr val="F9821C"/>
                </a:solidFill>
                <a:latin typeface="Bobby Jones"/>
                <a:ea typeface="Bobby Jones"/>
                <a:cs typeface="Bobby Jones"/>
                <a:sym typeface="Bobby Jones"/>
              </a:rPr>
              <a:t>PORK Trends</a:t>
            </a:r>
          </a:p>
        </p:txBody>
      </p:sp>
      <p:sp>
        <p:nvSpPr>
          <p:cNvPr name="AutoShape 12" id="12"/>
          <p:cNvSpPr/>
          <p:nvPr/>
        </p:nvSpPr>
        <p:spPr>
          <a:xfrm flipV="true">
            <a:off x="171422" y="9936468"/>
            <a:ext cx="6490041" cy="14288"/>
          </a:xfrm>
          <a:prstGeom prst="line">
            <a:avLst/>
          </a:prstGeom>
          <a:ln cap="flat" w="28575">
            <a:solidFill>
              <a:srgbClr val="FDA507"/>
            </a:solidFill>
            <a:prstDash val="solid"/>
            <a:headEnd type="none" len="sm" w="sm"/>
            <a:tailEnd type="none" len="sm" w="sm"/>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4607" y="0"/>
            <a:ext cx="18302607" cy="10133036"/>
            <a:chOff x="0" y="0"/>
            <a:chExt cx="4820440" cy="2668783"/>
          </a:xfrm>
        </p:grpSpPr>
        <p:sp>
          <p:nvSpPr>
            <p:cNvPr name="Freeform 4" id="4"/>
            <p:cNvSpPr/>
            <p:nvPr/>
          </p:nvSpPr>
          <p:spPr>
            <a:xfrm flipH="false" flipV="false" rot="0">
              <a:off x="0" y="0"/>
              <a:ext cx="4820439" cy="2668783"/>
            </a:xfrm>
            <a:custGeom>
              <a:avLst/>
              <a:gdLst/>
              <a:ahLst/>
              <a:cxnLst/>
              <a:rect r="r" b="b" t="t" l="l"/>
              <a:pathLst>
                <a:path h="2668783" w="4820439">
                  <a:moveTo>
                    <a:pt x="0" y="0"/>
                  </a:moveTo>
                  <a:lnTo>
                    <a:pt x="4820439" y="0"/>
                  </a:lnTo>
                  <a:lnTo>
                    <a:pt x="4820439" y="2668783"/>
                  </a:lnTo>
                  <a:lnTo>
                    <a:pt x="0" y="2668783"/>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4820440" cy="2706883"/>
            </a:xfrm>
            <a:prstGeom prst="rect">
              <a:avLst/>
            </a:prstGeom>
          </p:spPr>
          <p:txBody>
            <a:bodyPr anchor="ctr" rtlCol="false" tIns="50800" lIns="50800" bIns="50800" rIns="50800"/>
            <a:lstStyle/>
            <a:p>
              <a:pPr algn="ctr">
                <a:lnSpc>
                  <a:spcPts val="2659"/>
                </a:lnSpc>
              </a:pPr>
            </a:p>
            <a:p>
              <a:pPr algn="ctr">
                <a:lnSpc>
                  <a:spcPts val="2659"/>
                </a:lnSpc>
                <a:spcBef>
                  <a:spcPct val="0"/>
                </a:spcBef>
              </a:pPr>
            </a:p>
          </p:txBody>
        </p:sp>
      </p:grpSp>
      <p:sp>
        <p:nvSpPr>
          <p:cNvPr name="Freeform 6" id="6"/>
          <p:cNvSpPr/>
          <p:nvPr/>
        </p:nvSpPr>
        <p:spPr>
          <a:xfrm flipH="false" flipV="false" rot="0">
            <a:off x="183096" y="153964"/>
            <a:ext cx="530888" cy="617312"/>
          </a:xfrm>
          <a:custGeom>
            <a:avLst/>
            <a:gdLst/>
            <a:ahLst/>
            <a:cxnLst/>
            <a:rect r="r" b="b" t="t" l="l"/>
            <a:pathLst>
              <a:path h="617312" w="530888">
                <a:moveTo>
                  <a:pt x="0" y="0"/>
                </a:moveTo>
                <a:lnTo>
                  <a:pt x="530888" y="0"/>
                </a:lnTo>
                <a:lnTo>
                  <a:pt x="530888" y="617312"/>
                </a:lnTo>
                <a:lnTo>
                  <a:pt x="0" y="61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713984" y="1805406"/>
            <a:ext cx="8896646" cy="5163409"/>
            <a:chOff x="0" y="0"/>
            <a:chExt cx="1378323" cy="799947"/>
          </a:xfrm>
        </p:grpSpPr>
        <p:sp>
          <p:nvSpPr>
            <p:cNvPr name="Freeform 8" id="8"/>
            <p:cNvSpPr/>
            <p:nvPr/>
          </p:nvSpPr>
          <p:spPr>
            <a:xfrm flipH="false" flipV="false" rot="0">
              <a:off x="0" y="0"/>
              <a:ext cx="1378323" cy="799947"/>
            </a:xfrm>
            <a:custGeom>
              <a:avLst/>
              <a:gdLst/>
              <a:ahLst/>
              <a:cxnLst/>
              <a:rect r="r" b="b" t="t" l="l"/>
              <a:pathLst>
                <a:path h="799947" w="1378323">
                  <a:moveTo>
                    <a:pt x="0" y="0"/>
                  </a:moveTo>
                  <a:lnTo>
                    <a:pt x="1378323" y="0"/>
                  </a:lnTo>
                  <a:lnTo>
                    <a:pt x="1378323" y="799947"/>
                  </a:lnTo>
                  <a:lnTo>
                    <a:pt x="0" y="799947"/>
                  </a:lnTo>
                  <a:close/>
                </a:path>
              </a:pathLst>
            </a:custGeom>
            <a:blipFill>
              <a:blip r:embed="rId5"/>
              <a:stretch>
                <a:fillRect l="-358" t="0" r="-358" b="0"/>
              </a:stretch>
            </a:blipFill>
          </p:spPr>
        </p:sp>
      </p:grpSp>
      <p:grpSp>
        <p:nvGrpSpPr>
          <p:cNvPr name="Group 9" id="9"/>
          <p:cNvGrpSpPr/>
          <p:nvPr/>
        </p:nvGrpSpPr>
        <p:grpSpPr>
          <a:xfrm rot="0">
            <a:off x="448540" y="7268507"/>
            <a:ext cx="12320524" cy="2561473"/>
            <a:chOff x="0" y="0"/>
            <a:chExt cx="3646777" cy="758176"/>
          </a:xfrm>
        </p:grpSpPr>
        <p:sp>
          <p:nvSpPr>
            <p:cNvPr name="Freeform 10" id="10"/>
            <p:cNvSpPr/>
            <p:nvPr/>
          </p:nvSpPr>
          <p:spPr>
            <a:xfrm flipH="false" flipV="false" rot="0">
              <a:off x="0" y="0"/>
              <a:ext cx="3646777" cy="758176"/>
            </a:xfrm>
            <a:custGeom>
              <a:avLst/>
              <a:gdLst/>
              <a:ahLst/>
              <a:cxnLst/>
              <a:rect r="r" b="b" t="t" l="l"/>
              <a:pathLst>
                <a:path h="758176" w="3646777">
                  <a:moveTo>
                    <a:pt x="0" y="0"/>
                  </a:moveTo>
                  <a:lnTo>
                    <a:pt x="3646777" y="0"/>
                  </a:lnTo>
                  <a:lnTo>
                    <a:pt x="3646777" y="758176"/>
                  </a:lnTo>
                  <a:lnTo>
                    <a:pt x="0" y="758176"/>
                  </a:lnTo>
                  <a:close/>
                </a:path>
              </a:pathLst>
            </a:custGeom>
            <a:blipFill>
              <a:blip r:embed="rId6"/>
              <a:stretch>
                <a:fillRect l="0" t="-2715" r="0" b="-2715"/>
              </a:stretch>
            </a:blipFill>
          </p:spPr>
        </p:sp>
      </p:grpSp>
      <p:sp>
        <p:nvSpPr>
          <p:cNvPr name="TextBox 11" id="11"/>
          <p:cNvSpPr txBox="true"/>
          <p:nvPr/>
        </p:nvSpPr>
        <p:spPr>
          <a:xfrm rot="0">
            <a:off x="904259" y="-13757"/>
            <a:ext cx="17047977" cy="1389092"/>
          </a:xfrm>
          <a:prstGeom prst="rect">
            <a:avLst/>
          </a:prstGeom>
        </p:spPr>
        <p:txBody>
          <a:bodyPr anchor="t" rtlCol="false" tIns="0" lIns="0" bIns="0" rIns="0">
            <a:spAutoFit/>
          </a:bodyPr>
          <a:lstStyle/>
          <a:p>
            <a:pPr algn="ctr">
              <a:lnSpc>
                <a:spcPts val="11110"/>
              </a:lnSpc>
            </a:pPr>
            <a:r>
              <a:rPr lang="en-US" sz="7936">
                <a:solidFill>
                  <a:srgbClr val="058003"/>
                </a:solidFill>
                <a:latin typeface="Bobby Jones"/>
                <a:ea typeface="Bobby Jones"/>
                <a:cs typeface="Bobby Jones"/>
                <a:sym typeface="Bobby Jones"/>
              </a:rPr>
              <a:t>2022: A Notable Year for Pork Trends</a:t>
            </a:r>
          </a:p>
        </p:txBody>
      </p:sp>
      <p:sp>
        <p:nvSpPr>
          <p:cNvPr name="TextBox 12" id="12"/>
          <p:cNvSpPr txBox="true"/>
          <p:nvPr/>
        </p:nvSpPr>
        <p:spPr>
          <a:xfrm rot="0">
            <a:off x="10123411" y="2610192"/>
            <a:ext cx="7135889" cy="3920006"/>
          </a:xfrm>
          <a:prstGeom prst="rect">
            <a:avLst/>
          </a:prstGeom>
        </p:spPr>
        <p:txBody>
          <a:bodyPr anchor="t" rtlCol="false" tIns="0" lIns="0" bIns="0" rIns="0">
            <a:spAutoFit/>
          </a:bodyPr>
          <a:lstStyle/>
          <a:p>
            <a:pPr algn="ctr">
              <a:lnSpc>
                <a:spcPts val="4436"/>
              </a:lnSpc>
              <a:spcBef>
                <a:spcPct val="0"/>
              </a:spcBef>
            </a:pPr>
            <a:r>
              <a:rPr lang="en-US" sz="3169">
                <a:solidFill>
                  <a:srgbClr val="FCA404"/>
                </a:solidFill>
                <a:latin typeface="Canva Sans"/>
                <a:ea typeface="Canva Sans"/>
                <a:cs typeface="Canva Sans"/>
                <a:sym typeface="Canva Sans"/>
              </a:rPr>
              <a:t>Key Insights:</a:t>
            </a:r>
          </a:p>
          <a:p>
            <a:pPr algn="ctr">
              <a:lnSpc>
                <a:spcPts val="4436"/>
              </a:lnSpc>
              <a:spcBef>
                <a:spcPct val="0"/>
              </a:spcBef>
            </a:pPr>
            <a:r>
              <a:rPr lang="en-US" sz="3169">
                <a:solidFill>
                  <a:srgbClr val="FCA404"/>
                </a:solidFill>
                <a:latin typeface="Canva Sans"/>
                <a:ea typeface="Canva Sans"/>
                <a:cs typeface="Canva Sans"/>
                <a:sym typeface="Canva Sans"/>
              </a:rPr>
              <a:t> Remarkable Growth in Retail Value: Peaked at $489.70, marking the highest value on record.</a:t>
            </a:r>
          </a:p>
          <a:p>
            <a:pPr algn="ctr">
              <a:lnSpc>
                <a:spcPts val="4436"/>
              </a:lnSpc>
              <a:spcBef>
                <a:spcPct val="0"/>
              </a:spcBef>
            </a:pPr>
            <a:r>
              <a:rPr lang="en-US" sz="3169">
                <a:solidFill>
                  <a:srgbClr val="FCA404"/>
                </a:solidFill>
                <a:latin typeface="Canva Sans"/>
                <a:ea typeface="Canva Sans"/>
                <a:cs typeface="Canva Sans"/>
                <a:sym typeface="Canva Sans"/>
              </a:rPr>
              <a:t>This represents a 97% increase compared to the historical average of $248.85.</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435544" y="-811092"/>
            <a:ext cx="18723544" cy="10623944"/>
            <a:chOff x="0" y="0"/>
            <a:chExt cx="4931304" cy="2798076"/>
          </a:xfrm>
        </p:grpSpPr>
        <p:sp>
          <p:nvSpPr>
            <p:cNvPr name="Freeform 4" id="4"/>
            <p:cNvSpPr/>
            <p:nvPr/>
          </p:nvSpPr>
          <p:spPr>
            <a:xfrm flipH="false" flipV="false" rot="0">
              <a:off x="0" y="0"/>
              <a:ext cx="4931304" cy="2798076"/>
            </a:xfrm>
            <a:custGeom>
              <a:avLst/>
              <a:gdLst/>
              <a:ahLst/>
              <a:cxnLst/>
              <a:rect r="r" b="b" t="t" l="l"/>
              <a:pathLst>
                <a:path h="2798076" w="4931304">
                  <a:moveTo>
                    <a:pt x="0" y="0"/>
                  </a:moveTo>
                  <a:lnTo>
                    <a:pt x="4931304" y="0"/>
                  </a:lnTo>
                  <a:lnTo>
                    <a:pt x="4931304" y="2798076"/>
                  </a:lnTo>
                  <a:lnTo>
                    <a:pt x="0" y="2798076"/>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4931304" cy="2836176"/>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313897" y="411388"/>
            <a:ext cx="530888" cy="617312"/>
          </a:xfrm>
          <a:custGeom>
            <a:avLst/>
            <a:gdLst/>
            <a:ahLst/>
            <a:cxnLst/>
            <a:rect r="r" b="b" t="t" l="l"/>
            <a:pathLst>
              <a:path h="617312" w="530888">
                <a:moveTo>
                  <a:pt x="0" y="0"/>
                </a:moveTo>
                <a:lnTo>
                  <a:pt x="530888" y="0"/>
                </a:lnTo>
                <a:lnTo>
                  <a:pt x="530888" y="617312"/>
                </a:lnTo>
                <a:lnTo>
                  <a:pt x="0" y="61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a:off x="844802" y="2310803"/>
            <a:ext cx="16414498" cy="0"/>
          </a:xfrm>
          <a:prstGeom prst="line">
            <a:avLst/>
          </a:prstGeom>
          <a:ln cap="flat" w="28575">
            <a:solidFill>
              <a:srgbClr val="FCA404"/>
            </a:solidFill>
            <a:prstDash val="solid"/>
            <a:headEnd type="none" len="sm" w="sm"/>
            <a:tailEnd type="none" len="sm" w="sm"/>
          </a:ln>
        </p:spPr>
      </p:sp>
      <p:grpSp>
        <p:nvGrpSpPr>
          <p:cNvPr name="Group 8" id="8"/>
          <p:cNvGrpSpPr/>
          <p:nvPr/>
        </p:nvGrpSpPr>
        <p:grpSpPr>
          <a:xfrm rot="0">
            <a:off x="17518090" y="9526199"/>
            <a:ext cx="673889" cy="67388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A404"/>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true" rot="0">
            <a:off x="-3524466" y="9437469"/>
            <a:ext cx="12370599" cy="1799360"/>
          </a:xfrm>
          <a:custGeom>
            <a:avLst/>
            <a:gdLst/>
            <a:ahLst/>
            <a:cxnLst/>
            <a:rect r="r" b="b" t="t" l="l"/>
            <a:pathLst>
              <a:path h="1799360" w="12370599">
                <a:moveTo>
                  <a:pt x="0" y="1799360"/>
                </a:moveTo>
                <a:lnTo>
                  <a:pt x="12370599" y="1799360"/>
                </a:lnTo>
                <a:lnTo>
                  <a:pt x="12370599" y="0"/>
                </a:lnTo>
                <a:lnTo>
                  <a:pt x="0" y="0"/>
                </a:lnTo>
                <a:lnTo>
                  <a:pt x="0" y="179936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2" id="12"/>
          <p:cNvGrpSpPr/>
          <p:nvPr/>
        </p:nvGrpSpPr>
        <p:grpSpPr>
          <a:xfrm rot="0">
            <a:off x="9631947" y="3078660"/>
            <a:ext cx="8560031" cy="5693970"/>
            <a:chOff x="0" y="0"/>
            <a:chExt cx="1129611" cy="751396"/>
          </a:xfrm>
        </p:grpSpPr>
        <p:sp>
          <p:nvSpPr>
            <p:cNvPr name="Freeform 13" id="13"/>
            <p:cNvSpPr/>
            <p:nvPr/>
          </p:nvSpPr>
          <p:spPr>
            <a:xfrm flipH="false" flipV="false" rot="0">
              <a:off x="0" y="0"/>
              <a:ext cx="1129611" cy="751396"/>
            </a:xfrm>
            <a:custGeom>
              <a:avLst/>
              <a:gdLst/>
              <a:ahLst/>
              <a:cxnLst/>
              <a:rect r="r" b="b" t="t" l="l"/>
              <a:pathLst>
                <a:path h="751396" w="1129611">
                  <a:moveTo>
                    <a:pt x="20802" y="0"/>
                  </a:moveTo>
                  <a:lnTo>
                    <a:pt x="1108809" y="0"/>
                  </a:lnTo>
                  <a:cubicBezTo>
                    <a:pt x="1114326" y="0"/>
                    <a:pt x="1119617" y="2192"/>
                    <a:pt x="1123518" y="6093"/>
                  </a:cubicBezTo>
                  <a:cubicBezTo>
                    <a:pt x="1127419" y="9994"/>
                    <a:pt x="1129611" y="15285"/>
                    <a:pt x="1129611" y="20802"/>
                  </a:cubicBezTo>
                  <a:lnTo>
                    <a:pt x="1129611" y="730594"/>
                  </a:lnTo>
                  <a:cubicBezTo>
                    <a:pt x="1129611" y="736111"/>
                    <a:pt x="1127419" y="741402"/>
                    <a:pt x="1123518" y="745303"/>
                  </a:cubicBezTo>
                  <a:cubicBezTo>
                    <a:pt x="1119617" y="749204"/>
                    <a:pt x="1114326" y="751396"/>
                    <a:pt x="1108809" y="751396"/>
                  </a:cubicBezTo>
                  <a:lnTo>
                    <a:pt x="20802" y="751396"/>
                  </a:lnTo>
                  <a:cubicBezTo>
                    <a:pt x="15285" y="751396"/>
                    <a:pt x="9994" y="749204"/>
                    <a:pt x="6093" y="745303"/>
                  </a:cubicBezTo>
                  <a:cubicBezTo>
                    <a:pt x="2192" y="741402"/>
                    <a:pt x="0" y="736111"/>
                    <a:pt x="0" y="730594"/>
                  </a:cubicBezTo>
                  <a:lnTo>
                    <a:pt x="0" y="20802"/>
                  </a:lnTo>
                  <a:cubicBezTo>
                    <a:pt x="0" y="15285"/>
                    <a:pt x="2192" y="9994"/>
                    <a:pt x="6093" y="6093"/>
                  </a:cubicBezTo>
                  <a:cubicBezTo>
                    <a:pt x="9994" y="2192"/>
                    <a:pt x="15285" y="0"/>
                    <a:pt x="20802" y="0"/>
                  </a:cubicBezTo>
                  <a:close/>
                </a:path>
              </a:pathLst>
            </a:custGeom>
            <a:blipFill>
              <a:blip r:embed="rId7"/>
              <a:stretch>
                <a:fillRect l="0" t="-820" r="0" b="-820"/>
              </a:stretch>
            </a:blipFill>
          </p:spPr>
        </p:sp>
      </p:grpSp>
      <p:sp>
        <p:nvSpPr>
          <p:cNvPr name="TextBox 14" id="14"/>
          <p:cNvSpPr txBox="true"/>
          <p:nvPr/>
        </p:nvSpPr>
        <p:spPr>
          <a:xfrm rot="0">
            <a:off x="995356" y="235469"/>
            <a:ext cx="16599295" cy="2590401"/>
          </a:xfrm>
          <a:prstGeom prst="rect">
            <a:avLst/>
          </a:prstGeom>
        </p:spPr>
        <p:txBody>
          <a:bodyPr anchor="t" rtlCol="false" tIns="0" lIns="0" bIns="0" rIns="0">
            <a:spAutoFit/>
          </a:bodyPr>
          <a:lstStyle/>
          <a:p>
            <a:pPr algn="l">
              <a:lnSpc>
                <a:spcPts val="6725"/>
              </a:lnSpc>
            </a:pPr>
            <a:r>
              <a:rPr lang="en-US" sz="6466">
                <a:solidFill>
                  <a:srgbClr val="F9821C"/>
                </a:solidFill>
                <a:latin typeface="Bobby Jones"/>
                <a:ea typeface="Bobby Jones"/>
                <a:cs typeface="Bobby Jones"/>
                <a:sym typeface="Bobby Jones"/>
              </a:rPr>
              <a:t>Analyzing Historical Trends &amp; Predicting Future Values in Beef and Pork Supply Chains</a:t>
            </a:r>
          </a:p>
          <a:p>
            <a:pPr algn="l">
              <a:lnSpc>
                <a:spcPts val="6725"/>
              </a:lnSpc>
            </a:pPr>
            <a:r>
              <a:rPr lang="en-US" sz="6466">
                <a:solidFill>
                  <a:srgbClr val="F9821C"/>
                </a:solidFill>
                <a:latin typeface="Bobby Jones"/>
                <a:ea typeface="Bobby Jones"/>
                <a:cs typeface="Bobby Jones"/>
                <a:sym typeface="Bobby Jones"/>
              </a:rPr>
              <a:t> </a:t>
            </a:r>
          </a:p>
        </p:txBody>
      </p:sp>
      <p:sp>
        <p:nvSpPr>
          <p:cNvPr name="TextBox 15" id="15"/>
          <p:cNvSpPr txBox="true"/>
          <p:nvPr/>
        </p:nvSpPr>
        <p:spPr>
          <a:xfrm rot="0">
            <a:off x="124441" y="3021510"/>
            <a:ext cx="9295003" cy="4939030"/>
          </a:xfrm>
          <a:prstGeom prst="rect">
            <a:avLst/>
          </a:prstGeom>
        </p:spPr>
        <p:txBody>
          <a:bodyPr anchor="t" rtlCol="false" tIns="0" lIns="0" bIns="0" rIns="0">
            <a:spAutoFit/>
          </a:bodyPr>
          <a:lstStyle/>
          <a:p>
            <a:pPr algn="ctr">
              <a:lnSpc>
                <a:spcPts val="3919"/>
              </a:lnSpc>
              <a:spcBef>
                <a:spcPct val="0"/>
              </a:spcBef>
            </a:pPr>
            <a:r>
              <a:rPr lang="en-US" sz="2799">
                <a:solidFill>
                  <a:srgbClr val="F9821C"/>
                </a:solidFill>
                <a:latin typeface="Canva Sans"/>
                <a:ea typeface="Canva Sans"/>
                <a:cs typeface="Canva Sans"/>
                <a:sym typeface="Canva Sans"/>
              </a:rPr>
              <a:t>Historical Analysis of Beef and Pork Supply Chain Values</a:t>
            </a:r>
          </a:p>
          <a:p>
            <a:pPr algn="ctr" marL="604519" indent="-302260" lvl="1">
              <a:lnSpc>
                <a:spcPts val="3919"/>
              </a:lnSpc>
              <a:buFont typeface="Arial"/>
              <a:buChar char="•"/>
            </a:pPr>
            <a:r>
              <a:rPr lang="en-US" sz="2799">
                <a:solidFill>
                  <a:srgbClr val="F9821C"/>
                </a:solidFill>
                <a:latin typeface="Canva Sans"/>
                <a:ea typeface="Canva Sans"/>
                <a:cs typeface="Canva Sans"/>
                <a:sym typeface="Canva Sans"/>
              </a:rPr>
              <a:t>Beef consistently exhibits higher values than pork, with pronounced fluctuations, especially in retail prices.</a:t>
            </a:r>
          </a:p>
          <a:p>
            <a:pPr algn="ctr" marL="604519" indent="-302260" lvl="1">
              <a:lnSpc>
                <a:spcPts val="3919"/>
              </a:lnSpc>
              <a:buFont typeface="Arial"/>
              <a:buChar char="•"/>
            </a:pPr>
            <a:r>
              <a:rPr lang="en-US" sz="2799">
                <a:solidFill>
                  <a:srgbClr val="F9821C"/>
                </a:solidFill>
                <a:latin typeface="Canva Sans"/>
                <a:ea typeface="Canva Sans"/>
                <a:cs typeface="Canva Sans"/>
                <a:sym typeface="Canva Sans"/>
              </a:rPr>
              <a:t>Retail price volatility in beef is influenced by higher production costs, consumer demand, and market dynamics.</a:t>
            </a:r>
          </a:p>
          <a:p>
            <a:pPr algn="ctr" marL="604519" indent="-302260" lvl="1">
              <a:lnSpc>
                <a:spcPts val="3919"/>
              </a:lnSpc>
              <a:buFont typeface="Arial"/>
              <a:buChar char="•"/>
            </a:pPr>
            <a:r>
              <a:rPr lang="en-US" sz="2799">
                <a:solidFill>
                  <a:srgbClr val="F9821C"/>
                </a:solidFill>
                <a:latin typeface="Canva Sans"/>
                <a:ea typeface="Canva Sans"/>
                <a:cs typeface="Canva Sans"/>
                <a:sym typeface="Canva Sans"/>
              </a:rPr>
              <a:t>Pork demonstrates steadier growth and smaller price margins across the supply chain.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DAGb7ttWF88</dc:identifier>
  <dcterms:modified xsi:type="dcterms:W3CDTF">2011-08-01T06:04:30Z</dcterms:modified>
  <cp:revision>1</cp:revision>
  <dc:title>Blue and White Modern Data Analysis Presentation</dc:title>
</cp:coreProperties>
</file>